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313" r:id="rId3"/>
    <p:sldId id="314" r:id="rId4"/>
    <p:sldId id="290" r:id="rId5"/>
    <p:sldId id="330" r:id="rId6"/>
    <p:sldId id="316" r:id="rId7"/>
    <p:sldId id="317" r:id="rId8"/>
    <p:sldId id="318" r:id="rId9"/>
    <p:sldId id="320" r:id="rId10"/>
    <p:sldId id="322" r:id="rId11"/>
    <p:sldId id="324" r:id="rId12"/>
    <p:sldId id="326" r:id="rId13"/>
    <p:sldId id="327" r:id="rId14"/>
    <p:sldId id="315" r:id="rId15"/>
    <p:sldId id="259" r:id="rId16"/>
    <p:sldId id="310" r:id="rId17"/>
    <p:sldId id="263" r:id="rId18"/>
    <p:sldId id="309" r:id="rId19"/>
    <p:sldId id="298" r:id="rId20"/>
    <p:sldId id="328" r:id="rId21"/>
    <p:sldId id="329" r:id="rId22"/>
    <p:sldId id="296" r:id="rId23"/>
    <p:sldId id="265" r:id="rId24"/>
    <p:sldId id="266" r:id="rId25"/>
    <p:sldId id="297" r:id="rId26"/>
    <p:sldId id="269" r:id="rId27"/>
    <p:sldId id="268" r:id="rId28"/>
    <p:sldId id="31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60"/>
  </p:normalViewPr>
  <p:slideViewPr>
    <p:cSldViewPr>
      <p:cViewPr>
        <p:scale>
          <a:sx n="69" d="100"/>
          <a:sy n="69" d="100"/>
        </p:scale>
        <p:origin x="-100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C7440-2E60-4C0D-B2B5-5AF1B69F9EA8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186A59-F38D-42E0-B9BF-1B67EBFF8DD5}">
      <dgm:prSet phldrT="[Текст]" custT="1"/>
      <dgm:spPr/>
      <dgm:t>
        <a:bodyPr/>
        <a:lstStyle/>
        <a:p>
          <a:r>
            <a:rPr lang="ru-RU" sz="2400" b="1" dirty="0" smtClean="0"/>
            <a:t>Электронные </a:t>
          </a:r>
          <a:r>
            <a:rPr lang="ru-RU" sz="2400" b="1" smtClean="0"/>
            <a:t>информационные ресурсы (ИР) </a:t>
          </a:r>
          <a:r>
            <a:rPr lang="ru-RU" sz="2400" b="1" dirty="0" smtClean="0"/>
            <a:t>библиотеки</a:t>
          </a:r>
          <a:endParaRPr lang="ru-RU" sz="2400" b="1" dirty="0"/>
        </a:p>
      </dgm:t>
    </dgm:pt>
    <dgm:pt modelId="{97928CA0-B4C1-495F-AB3E-081C8A881A20}" type="parTrans" cxnId="{5A7B25D9-7E65-4D23-9302-CEE0A4ED5249}">
      <dgm:prSet/>
      <dgm:spPr/>
      <dgm:t>
        <a:bodyPr/>
        <a:lstStyle/>
        <a:p>
          <a:endParaRPr lang="ru-RU"/>
        </a:p>
      </dgm:t>
    </dgm:pt>
    <dgm:pt modelId="{6E50B867-DEEA-4AD7-91CD-9BF1821A6F53}" type="sibTrans" cxnId="{5A7B25D9-7E65-4D23-9302-CEE0A4ED5249}">
      <dgm:prSet/>
      <dgm:spPr/>
      <dgm:t>
        <a:bodyPr/>
        <a:lstStyle/>
        <a:p>
          <a:endParaRPr lang="ru-RU"/>
        </a:p>
      </dgm:t>
    </dgm:pt>
    <dgm:pt modelId="{9BA460D2-EAF1-45B6-9E45-A4A3FFC8447C}">
      <dgm:prSet phldrT="[Текст]"/>
      <dgm:spPr/>
      <dgm:t>
        <a:bodyPr/>
        <a:lstStyle/>
        <a:p>
          <a:r>
            <a:rPr lang="be-BY" dirty="0" smtClean="0"/>
            <a:t>Приобретенные ИР сторонн</a:t>
          </a:r>
          <a:r>
            <a:rPr lang="ru-RU" dirty="0" smtClean="0"/>
            <a:t>и</a:t>
          </a:r>
          <a:r>
            <a:rPr lang="be-BY" dirty="0" smtClean="0"/>
            <a:t>х орган</a:t>
          </a:r>
          <a:r>
            <a:rPr lang="ru-RU" dirty="0" smtClean="0"/>
            <a:t>и</a:t>
          </a:r>
          <a:r>
            <a:rPr lang="be-BY" dirty="0" smtClean="0"/>
            <a:t>зац</a:t>
          </a:r>
          <a:r>
            <a:rPr lang="ru-RU" dirty="0" smtClean="0"/>
            <a:t>и</a:t>
          </a:r>
          <a:r>
            <a:rPr lang="be-BY" dirty="0" smtClean="0"/>
            <a:t>й</a:t>
          </a:r>
          <a:endParaRPr lang="ru-RU" dirty="0"/>
        </a:p>
      </dgm:t>
    </dgm:pt>
    <dgm:pt modelId="{E6A9DCC7-C25F-4CE7-AE19-6F2918C9340E}" type="parTrans" cxnId="{83E4E1E3-0FF1-4F47-A930-9E47D90E17CB}">
      <dgm:prSet/>
      <dgm:spPr/>
      <dgm:t>
        <a:bodyPr/>
        <a:lstStyle/>
        <a:p>
          <a:endParaRPr lang="ru-RU"/>
        </a:p>
      </dgm:t>
    </dgm:pt>
    <dgm:pt modelId="{7613B4E1-3F8F-4638-8EF6-84480E917AE9}" type="sibTrans" cxnId="{83E4E1E3-0FF1-4F47-A930-9E47D90E17CB}">
      <dgm:prSet/>
      <dgm:spPr/>
      <dgm:t>
        <a:bodyPr/>
        <a:lstStyle/>
        <a:p>
          <a:endParaRPr lang="ru-RU"/>
        </a:p>
      </dgm:t>
    </dgm:pt>
    <dgm:pt modelId="{42DC5417-B39A-4CA3-A3E7-A9C3008C5B24}">
      <dgm:prSet phldrT="[Текст]"/>
      <dgm:spPr/>
      <dgm:t>
        <a:bodyPr/>
        <a:lstStyle/>
        <a:p>
          <a:r>
            <a:rPr lang="ru-RU" dirty="0" smtClean="0"/>
            <a:t>ИР собственной генерации</a:t>
          </a:r>
          <a:endParaRPr lang="ru-RU" i="0" u="none" dirty="0"/>
        </a:p>
      </dgm:t>
    </dgm:pt>
    <dgm:pt modelId="{C26A3B0E-C34A-4571-B465-F3613CE2DDD5}" type="parTrans" cxnId="{ED0C81E0-CE5C-44E3-8A6A-E62FB40A48A7}">
      <dgm:prSet/>
      <dgm:spPr/>
      <dgm:t>
        <a:bodyPr/>
        <a:lstStyle/>
        <a:p>
          <a:endParaRPr lang="ru-RU"/>
        </a:p>
      </dgm:t>
    </dgm:pt>
    <dgm:pt modelId="{025E00E9-FFAE-4010-BA69-818B02BEA69D}" type="sibTrans" cxnId="{ED0C81E0-CE5C-44E3-8A6A-E62FB40A48A7}">
      <dgm:prSet/>
      <dgm:spPr/>
      <dgm:t>
        <a:bodyPr/>
        <a:lstStyle/>
        <a:p>
          <a:endParaRPr lang="ru-RU"/>
        </a:p>
      </dgm:t>
    </dgm:pt>
    <dgm:pt modelId="{56854CBC-D246-4874-A39E-5578F1EC6982}" type="pres">
      <dgm:prSet presAssocID="{0DBC7440-2E60-4C0D-B2B5-5AF1B69F9EA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BE11D-C740-4D56-A21A-DAFDBFF8EF1A}" type="pres">
      <dgm:prSet presAssocID="{93186A59-F38D-42E0-B9BF-1B67EBFF8DD5}" presName="hierRoot1" presStyleCnt="0"/>
      <dgm:spPr/>
      <dgm:t>
        <a:bodyPr/>
        <a:lstStyle/>
        <a:p>
          <a:endParaRPr lang="ru-RU"/>
        </a:p>
      </dgm:t>
    </dgm:pt>
    <dgm:pt modelId="{932C978C-9004-4228-8F72-F29B2DBE1121}" type="pres">
      <dgm:prSet presAssocID="{93186A59-F38D-42E0-B9BF-1B67EBFF8DD5}" presName="composite" presStyleCnt="0"/>
      <dgm:spPr/>
      <dgm:t>
        <a:bodyPr/>
        <a:lstStyle/>
        <a:p>
          <a:endParaRPr lang="ru-RU"/>
        </a:p>
      </dgm:t>
    </dgm:pt>
    <dgm:pt modelId="{F3FDB066-C575-4A89-A3F3-ECF8F0223DF3}" type="pres">
      <dgm:prSet presAssocID="{93186A59-F38D-42E0-B9BF-1B67EBFF8DD5}" presName="background" presStyleLbl="node0" presStyleIdx="0" presStyleCnt="1"/>
      <dgm:spPr/>
      <dgm:t>
        <a:bodyPr/>
        <a:lstStyle/>
        <a:p>
          <a:endParaRPr lang="ru-RU"/>
        </a:p>
      </dgm:t>
    </dgm:pt>
    <dgm:pt modelId="{8E2ADA0B-BE9F-4E16-9B44-79A4F6273E64}" type="pres">
      <dgm:prSet presAssocID="{93186A59-F38D-42E0-B9BF-1B67EBFF8DD5}" presName="text" presStyleLbl="fgAcc0" presStyleIdx="0" presStyleCnt="1" custScaleX="261909" custLinFactNeighborX="-4014" custLinFactNeighborY="-87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042075-3501-45E3-A323-7B4BCC14CC03}" type="pres">
      <dgm:prSet presAssocID="{93186A59-F38D-42E0-B9BF-1B67EBFF8DD5}" presName="hierChild2" presStyleCnt="0"/>
      <dgm:spPr/>
      <dgm:t>
        <a:bodyPr/>
        <a:lstStyle/>
        <a:p>
          <a:endParaRPr lang="ru-RU"/>
        </a:p>
      </dgm:t>
    </dgm:pt>
    <dgm:pt modelId="{34163A3E-4119-4CA7-9175-F13C772BCB73}" type="pres">
      <dgm:prSet presAssocID="{E6A9DCC7-C25F-4CE7-AE19-6F2918C9340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C2064AA9-5B21-49F2-904B-0CDE3349A2B8}" type="pres">
      <dgm:prSet presAssocID="{9BA460D2-EAF1-45B6-9E45-A4A3FFC8447C}" presName="hierRoot2" presStyleCnt="0"/>
      <dgm:spPr/>
      <dgm:t>
        <a:bodyPr/>
        <a:lstStyle/>
        <a:p>
          <a:endParaRPr lang="ru-RU"/>
        </a:p>
      </dgm:t>
    </dgm:pt>
    <dgm:pt modelId="{0E7D3428-E57D-4B70-853A-93BE1FE813AD}" type="pres">
      <dgm:prSet presAssocID="{9BA460D2-EAF1-45B6-9E45-A4A3FFC8447C}" presName="composite2" presStyleCnt="0"/>
      <dgm:spPr/>
      <dgm:t>
        <a:bodyPr/>
        <a:lstStyle/>
        <a:p>
          <a:endParaRPr lang="ru-RU"/>
        </a:p>
      </dgm:t>
    </dgm:pt>
    <dgm:pt modelId="{549E5C00-62BD-4D1A-91AF-DE9CC9F9F32A}" type="pres">
      <dgm:prSet presAssocID="{9BA460D2-EAF1-45B6-9E45-A4A3FFC8447C}" presName="background2" presStyleLbl="node2" presStyleIdx="0" presStyleCnt="2"/>
      <dgm:spPr/>
      <dgm:t>
        <a:bodyPr/>
        <a:lstStyle/>
        <a:p>
          <a:endParaRPr lang="ru-RU"/>
        </a:p>
      </dgm:t>
    </dgm:pt>
    <dgm:pt modelId="{22CE915C-7D68-439A-B9F6-E70B65EC6E4D}" type="pres">
      <dgm:prSet presAssocID="{9BA460D2-EAF1-45B6-9E45-A4A3FFC8447C}" presName="text2" presStyleLbl="fgAcc2" presStyleIdx="0" presStyleCnt="2" custScaleX="178036" custLinFactNeighborY="10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79F7D5-A31F-4EFC-9C39-42B164DACD7C}" type="pres">
      <dgm:prSet presAssocID="{9BA460D2-EAF1-45B6-9E45-A4A3FFC8447C}" presName="hierChild3" presStyleCnt="0"/>
      <dgm:spPr/>
      <dgm:t>
        <a:bodyPr/>
        <a:lstStyle/>
        <a:p>
          <a:endParaRPr lang="ru-RU"/>
        </a:p>
      </dgm:t>
    </dgm:pt>
    <dgm:pt modelId="{BFDD0B00-EEFF-473B-B2DD-1E18D724E025}" type="pres">
      <dgm:prSet presAssocID="{C26A3B0E-C34A-4571-B465-F3613CE2DDD5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D772595-C8F4-48C6-AD10-E7A77671A977}" type="pres">
      <dgm:prSet presAssocID="{42DC5417-B39A-4CA3-A3E7-A9C3008C5B24}" presName="hierRoot2" presStyleCnt="0"/>
      <dgm:spPr/>
      <dgm:t>
        <a:bodyPr/>
        <a:lstStyle/>
        <a:p>
          <a:endParaRPr lang="ru-RU"/>
        </a:p>
      </dgm:t>
    </dgm:pt>
    <dgm:pt modelId="{9CBB9414-5B61-4BB6-A2BD-2AB34E2F91D8}" type="pres">
      <dgm:prSet presAssocID="{42DC5417-B39A-4CA3-A3E7-A9C3008C5B24}" presName="composite2" presStyleCnt="0"/>
      <dgm:spPr/>
      <dgm:t>
        <a:bodyPr/>
        <a:lstStyle/>
        <a:p>
          <a:endParaRPr lang="ru-RU"/>
        </a:p>
      </dgm:t>
    </dgm:pt>
    <dgm:pt modelId="{8E09C1B9-26AF-42B4-8A17-04CEF8939F63}" type="pres">
      <dgm:prSet presAssocID="{42DC5417-B39A-4CA3-A3E7-A9C3008C5B24}" presName="background2" presStyleLbl="node2" presStyleIdx="1" presStyleCnt="2"/>
      <dgm:spPr/>
      <dgm:t>
        <a:bodyPr/>
        <a:lstStyle/>
        <a:p>
          <a:endParaRPr lang="ru-RU"/>
        </a:p>
      </dgm:t>
    </dgm:pt>
    <dgm:pt modelId="{B8C963CE-9153-44C0-96F4-FA6E29E3ED89}" type="pres">
      <dgm:prSet presAssocID="{42DC5417-B39A-4CA3-A3E7-A9C3008C5B24}" presName="text2" presStyleLbl="fgAcc2" presStyleIdx="1" presStyleCnt="2" custScaleX="165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415DE-11AA-4545-B9C3-B82B061DF5A2}" type="pres">
      <dgm:prSet presAssocID="{42DC5417-B39A-4CA3-A3E7-A9C3008C5B24}" presName="hierChild3" presStyleCnt="0"/>
      <dgm:spPr/>
      <dgm:t>
        <a:bodyPr/>
        <a:lstStyle/>
        <a:p>
          <a:endParaRPr lang="ru-RU"/>
        </a:p>
      </dgm:t>
    </dgm:pt>
  </dgm:ptLst>
  <dgm:cxnLst>
    <dgm:cxn modelId="{5A7B25D9-7E65-4D23-9302-CEE0A4ED5249}" srcId="{0DBC7440-2E60-4C0D-B2B5-5AF1B69F9EA8}" destId="{93186A59-F38D-42E0-B9BF-1B67EBFF8DD5}" srcOrd="0" destOrd="0" parTransId="{97928CA0-B4C1-495F-AB3E-081C8A881A20}" sibTransId="{6E50B867-DEEA-4AD7-91CD-9BF1821A6F53}"/>
    <dgm:cxn modelId="{E2EEE6B3-CF02-41F5-AE43-689FCCF05FF0}" type="presOf" srcId="{42DC5417-B39A-4CA3-A3E7-A9C3008C5B24}" destId="{B8C963CE-9153-44C0-96F4-FA6E29E3ED89}" srcOrd="0" destOrd="0" presId="urn:microsoft.com/office/officeart/2005/8/layout/hierarchy1"/>
    <dgm:cxn modelId="{83E4E1E3-0FF1-4F47-A930-9E47D90E17CB}" srcId="{93186A59-F38D-42E0-B9BF-1B67EBFF8DD5}" destId="{9BA460D2-EAF1-45B6-9E45-A4A3FFC8447C}" srcOrd="0" destOrd="0" parTransId="{E6A9DCC7-C25F-4CE7-AE19-6F2918C9340E}" sibTransId="{7613B4E1-3F8F-4638-8EF6-84480E917AE9}"/>
    <dgm:cxn modelId="{9802B707-0579-4CE0-A454-20895762D681}" type="presOf" srcId="{E6A9DCC7-C25F-4CE7-AE19-6F2918C9340E}" destId="{34163A3E-4119-4CA7-9175-F13C772BCB73}" srcOrd="0" destOrd="0" presId="urn:microsoft.com/office/officeart/2005/8/layout/hierarchy1"/>
    <dgm:cxn modelId="{ED0C81E0-CE5C-44E3-8A6A-E62FB40A48A7}" srcId="{93186A59-F38D-42E0-B9BF-1B67EBFF8DD5}" destId="{42DC5417-B39A-4CA3-A3E7-A9C3008C5B24}" srcOrd="1" destOrd="0" parTransId="{C26A3B0E-C34A-4571-B465-F3613CE2DDD5}" sibTransId="{025E00E9-FFAE-4010-BA69-818B02BEA69D}"/>
    <dgm:cxn modelId="{E3DAAE79-D507-4907-985A-CE2886848AEF}" type="presOf" srcId="{93186A59-F38D-42E0-B9BF-1B67EBFF8DD5}" destId="{8E2ADA0B-BE9F-4E16-9B44-79A4F6273E64}" srcOrd="0" destOrd="0" presId="urn:microsoft.com/office/officeart/2005/8/layout/hierarchy1"/>
    <dgm:cxn modelId="{8A8360CE-7A5A-4196-BB74-7F76450A0269}" type="presOf" srcId="{9BA460D2-EAF1-45B6-9E45-A4A3FFC8447C}" destId="{22CE915C-7D68-439A-B9F6-E70B65EC6E4D}" srcOrd="0" destOrd="0" presId="urn:microsoft.com/office/officeart/2005/8/layout/hierarchy1"/>
    <dgm:cxn modelId="{59B3596B-EC04-4AC0-9F7F-BBB55EF49009}" type="presOf" srcId="{C26A3B0E-C34A-4571-B465-F3613CE2DDD5}" destId="{BFDD0B00-EEFF-473B-B2DD-1E18D724E025}" srcOrd="0" destOrd="0" presId="urn:microsoft.com/office/officeart/2005/8/layout/hierarchy1"/>
    <dgm:cxn modelId="{CEB18F8F-82AB-4599-B0B7-B05A34EAF6C3}" type="presOf" srcId="{0DBC7440-2E60-4C0D-B2B5-5AF1B69F9EA8}" destId="{56854CBC-D246-4874-A39E-5578F1EC6982}" srcOrd="0" destOrd="0" presId="urn:microsoft.com/office/officeart/2005/8/layout/hierarchy1"/>
    <dgm:cxn modelId="{BA6CEEA1-F939-4422-B343-9210A0A8E024}" type="presParOf" srcId="{56854CBC-D246-4874-A39E-5578F1EC6982}" destId="{FAEBE11D-C740-4D56-A21A-DAFDBFF8EF1A}" srcOrd="0" destOrd="0" presId="urn:microsoft.com/office/officeart/2005/8/layout/hierarchy1"/>
    <dgm:cxn modelId="{8DEECFF3-4BE8-4A6A-AB64-5E9FAA8CB07F}" type="presParOf" srcId="{FAEBE11D-C740-4D56-A21A-DAFDBFF8EF1A}" destId="{932C978C-9004-4228-8F72-F29B2DBE1121}" srcOrd="0" destOrd="0" presId="urn:microsoft.com/office/officeart/2005/8/layout/hierarchy1"/>
    <dgm:cxn modelId="{F9FAF2C3-0734-4AB6-AE5E-2D4D0DC80964}" type="presParOf" srcId="{932C978C-9004-4228-8F72-F29B2DBE1121}" destId="{F3FDB066-C575-4A89-A3F3-ECF8F0223DF3}" srcOrd="0" destOrd="0" presId="urn:microsoft.com/office/officeart/2005/8/layout/hierarchy1"/>
    <dgm:cxn modelId="{33F25361-ADC6-41EF-AEA2-19BB310E76E9}" type="presParOf" srcId="{932C978C-9004-4228-8F72-F29B2DBE1121}" destId="{8E2ADA0B-BE9F-4E16-9B44-79A4F6273E64}" srcOrd="1" destOrd="0" presId="urn:microsoft.com/office/officeart/2005/8/layout/hierarchy1"/>
    <dgm:cxn modelId="{A0F17B40-9561-4AC2-88A4-FDEB2E49013C}" type="presParOf" srcId="{FAEBE11D-C740-4D56-A21A-DAFDBFF8EF1A}" destId="{EC042075-3501-45E3-A323-7B4BCC14CC03}" srcOrd="1" destOrd="0" presId="urn:microsoft.com/office/officeart/2005/8/layout/hierarchy1"/>
    <dgm:cxn modelId="{AE0A2E55-4D3A-415F-83C6-23AB2FD31637}" type="presParOf" srcId="{EC042075-3501-45E3-A323-7B4BCC14CC03}" destId="{34163A3E-4119-4CA7-9175-F13C772BCB73}" srcOrd="0" destOrd="0" presId="urn:microsoft.com/office/officeart/2005/8/layout/hierarchy1"/>
    <dgm:cxn modelId="{5209CF43-395D-4DF6-817B-6C4059904073}" type="presParOf" srcId="{EC042075-3501-45E3-A323-7B4BCC14CC03}" destId="{C2064AA9-5B21-49F2-904B-0CDE3349A2B8}" srcOrd="1" destOrd="0" presId="urn:microsoft.com/office/officeart/2005/8/layout/hierarchy1"/>
    <dgm:cxn modelId="{9AC3E48C-65CF-4A0D-89FC-95915E8E7CA9}" type="presParOf" srcId="{C2064AA9-5B21-49F2-904B-0CDE3349A2B8}" destId="{0E7D3428-E57D-4B70-853A-93BE1FE813AD}" srcOrd="0" destOrd="0" presId="urn:microsoft.com/office/officeart/2005/8/layout/hierarchy1"/>
    <dgm:cxn modelId="{4EF14E87-7F9E-4665-A59E-2B866D392C25}" type="presParOf" srcId="{0E7D3428-E57D-4B70-853A-93BE1FE813AD}" destId="{549E5C00-62BD-4D1A-91AF-DE9CC9F9F32A}" srcOrd="0" destOrd="0" presId="urn:microsoft.com/office/officeart/2005/8/layout/hierarchy1"/>
    <dgm:cxn modelId="{7DE74000-2E3E-4E51-86F9-93A78CD981E7}" type="presParOf" srcId="{0E7D3428-E57D-4B70-853A-93BE1FE813AD}" destId="{22CE915C-7D68-439A-B9F6-E70B65EC6E4D}" srcOrd="1" destOrd="0" presId="urn:microsoft.com/office/officeart/2005/8/layout/hierarchy1"/>
    <dgm:cxn modelId="{15CD34FF-0C5E-4296-9B4E-B95A1C662AC1}" type="presParOf" srcId="{C2064AA9-5B21-49F2-904B-0CDE3349A2B8}" destId="{DF79F7D5-A31F-4EFC-9C39-42B164DACD7C}" srcOrd="1" destOrd="0" presId="urn:microsoft.com/office/officeart/2005/8/layout/hierarchy1"/>
    <dgm:cxn modelId="{CEF6F42E-10CE-4B30-80FB-04991DAA132C}" type="presParOf" srcId="{EC042075-3501-45E3-A323-7B4BCC14CC03}" destId="{BFDD0B00-EEFF-473B-B2DD-1E18D724E025}" srcOrd="2" destOrd="0" presId="urn:microsoft.com/office/officeart/2005/8/layout/hierarchy1"/>
    <dgm:cxn modelId="{0A49F5E6-F312-49FF-AED5-FABC4B26F12F}" type="presParOf" srcId="{EC042075-3501-45E3-A323-7B4BCC14CC03}" destId="{2D772595-C8F4-48C6-AD10-E7A77671A977}" srcOrd="3" destOrd="0" presId="urn:microsoft.com/office/officeart/2005/8/layout/hierarchy1"/>
    <dgm:cxn modelId="{D4B61AD7-6E37-4DCE-821A-B630A5C99F77}" type="presParOf" srcId="{2D772595-C8F4-48C6-AD10-E7A77671A977}" destId="{9CBB9414-5B61-4BB6-A2BD-2AB34E2F91D8}" srcOrd="0" destOrd="0" presId="urn:microsoft.com/office/officeart/2005/8/layout/hierarchy1"/>
    <dgm:cxn modelId="{AF5A8325-AFF9-466A-832B-667C89F5F121}" type="presParOf" srcId="{9CBB9414-5B61-4BB6-A2BD-2AB34E2F91D8}" destId="{8E09C1B9-26AF-42B4-8A17-04CEF8939F63}" srcOrd="0" destOrd="0" presId="urn:microsoft.com/office/officeart/2005/8/layout/hierarchy1"/>
    <dgm:cxn modelId="{7E2B5E0F-7075-4FEF-BBC5-1702681E839F}" type="presParOf" srcId="{9CBB9414-5B61-4BB6-A2BD-2AB34E2F91D8}" destId="{B8C963CE-9153-44C0-96F4-FA6E29E3ED89}" srcOrd="1" destOrd="0" presId="urn:microsoft.com/office/officeart/2005/8/layout/hierarchy1"/>
    <dgm:cxn modelId="{CB199741-9892-49A5-973D-9E3BB60CE880}" type="presParOf" srcId="{2D772595-C8F4-48C6-AD10-E7A77671A977}" destId="{E19415DE-11AA-4545-B9C3-B82B061DF5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BC7440-2E60-4C0D-B2B5-5AF1B69F9EA8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186A59-F38D-42E0-B9BF-1B67EBFF8DD5}">
      <dgm:prSet phldrT="[Текст]" custT="1"/>
      <dgm:spPr/>
      <dgm:t>
        <a:bodyPr/>
        <a:lstStyle/>
        <a:p>
          <a:r>
            <a:rPr lang="ru-RU" sz="3000" i="1" dirty="0" smtClean="0"/>
            <a:t>Закон РБ </a:t>
          </a:r>
        </a:p>
        <a:p>
          <a:r>
            <a:rPr lang="ru-RU" sz="3000" i="1" dirty="0" smtClean="0"/>
            <a:t>«Об авторском праве и смежных правах»</a:t>
          </a:r>
          <a:endParaRPr lang="ru-RU" sz="3000" b="1" i="1" dirty="0"/>
        </a:p>
      </dgm:t>
    </dgm:pt>
    <dgm:pt modelId="{97928CA0-B4C1-495F-AB3E-081C8A881A20}" type="parTrans" cxnId="{5A7B25D9-7E65-4D23-9302-CEE0A4ED5249}">
      <dgm:prSet/>
      <dgm:spPr/>
      <dgm:t>
        <a:bodyPr/>
        <a:lstStyle/>
        <a:p>
          <a:endParaRPr lang="ru-RU"/>
        </a:p>
      </dgm:t>
    </dgm:pt>
    <dgm:pt modelId="{6E50B867-DEEA-4AD7-91CD-9BF1821A6F53}" type="sibTrans" cxnId="{5A7B25D9-7E65-4D23-9302-CEE0A4ED5249}">
      <dgm:prSet/>
      <dgm:spPr/>
      <dgm:t>
        <a:bodyPr/>
        <a:lstStyle/>
        <a:p>
          <a:endParaRPr lang="ru-RU"/>
        </a:p>
      </dgm:t>
    </dgm:pt>
    <dgm:pt modelId="{42DC5417-B39A-4CA3-A3E7-A9C3008C5B24}">
      <dgm:prSet phldrT="[Текст]" custT="1"/>
      <dgm:spPr/>
      <dgm:t>
        <a:bodyPr/>
        <a:lstStyle/>
        <a:p>
          <a:pPr algn="just"/>
          <a:r>
            <a:rPr lang="ru-RU" sz="2000" dirty="0" smtClean="0"/>
            <a:t>Статья 37. Свободное использование произведений библиотеками и архивами </a:t>
          </a:r>
        </a:p>
        <a:p>
          <a:pPr algn="just"/>
          <a:r>
            <a:rPr lang="ru-RU" sz="2000" dirty="0" smtClean="0"/>
            <a:t>п. 2. Библиотеки и архивы могут осуществлять репродуцирование и иное воспроизведение без цели извлечения прибыли правомерно опубликованных произведений для комплектования библиотечных и архивных фондов, замены утраченных, уничтоженных или ставших непригодными для использования оригиналов или экземпляров произведений</a:t>
          </a:r>
          <a:endParaRPr lang="ru-RU" sz="2000" i="0" u="none" dirty="0"/>
        </a:p>
      </dgm:t>
    </dgm:pt>
    <dgm:pt modelId="{C26A3B0E-C34A-4571-B465-F3613CE2DDD5}" type="parTrans" cxnId="{ED0C81E0-CE5C-44E3-8A6A-E62FB40A48A7}">
      <dgm:prSet/>
      <dgm:spPr/>
      <dgm:t>
        <a:bodyPr/>
        <a:lstStyle/>
        <a:p>
          <a:endParaRPr lang="ru-RU"/>
        </a:p>
      </dgm:t>
    </dgm:pt>
    <dgm:pt modelId="{025E00E9-FFAE-4010-BA69-818B02BEA69D}" type="sibTrans" cxnId="{ED0C81E0-CE5C-44E3-8A6A-E62FB40A48A7}">
      <dgm:prSet/>
      <dgm:spPr/>
      <dgm:t>
        <a:bodyPr/>
        <a:lstStyle/>
        <a:p>
          <a:endParaRPr lang="ru-RU"/>
        </a:p>
      </dgm:t>
    </dgm:pt>
    <dgm:pt modelId="{56854CBC-D246-4874-A39E-5578F1EC6982}" type="pres">
      <dgm:prSet presAssocID="{0DBC7440-2E60-4C0D-B2B5-5AF1B69F9EA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AEBE11D-C740-4D56-A21A-DAFDBFF8EF1A}" type="pres">
      <dgm:prSet presAssocID="{93186A59-F38D-42E0-B9BF-1B67EBFF8DD5}" presName="hierRoot1" presStyleCnt="0"/>
      <dgm:spPr/>
      <dgm:t>
        <a:bodyPr/>
        <a:lstStyle/>
        <a:p>
          <a:endParaRPr lang="ru-RU"/>
        </a:p>
      </dgm:t>
    </dgm:pt>
    <dgm:pt modelId="{932C978C-9004-4228-8F72-F29B2DBE1121}" type="pres">
      <dgm:prSet presAssocID="{93186A59-F38D-42E0-B9BF-1B67EBFF8DD5}" presName="composite" presStyleCnt="0"/>
      <dgm:spPr/>
      <dgm:t>
        <a:bodyPr/>
        <a:lstStyle/>
        <a:p>
          <a:endParaRPr lang="ru-RU"/>
        </a:p>
      </dgm:t>
    </dgm:pt>
    <dgm:pt modelId="{F3FDB066-C575-4A89-A3F3-ECF8F0223DF3}" type="pres">
      <dgm:prSet presAssocID="{93186A59-F38D-42E0-B9BF-1B67EBFF8DD5}" presName="background" presStyleLbl="node0" presStyleIdx="0" presStyleCnt="1"/>
      <dgm:spPr/>
      <dgm:t>
        <a:bodyPr/>
        <a:lstStyle/>
        <a:p>
          <a:endParaRPr lang="ru-RU"/>
        </a:p>
      </dgm:t>
    </dgm:pt>
    <dgm:pt modelId="{8E2ADA0B-BE9F-4E16-9B44-79A4F6273E64}" type="pres">
      <dgm:prSet presAssocID="{93186A59-F38D-42E0-B9BF-1B67EBFF8DD5}" presName="text" presStyleLbl="fgAcc0" presStyleIdx="0" presStyleCnt="1" custScaleX="314483" custLinFactNeighborX="-1654" custLinFactNeighborY="76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042075-3501-45E3-A323-7B4BCC14CC03}" type="pres">
      <dgm:prSet presAssocID="{93186A59-F38D-42E0-B9BF-1B67EBFF8DD5}" presName="hierChild2" presStyleCnt="0"/>
      <dgm:spPr/>
      <dgm:t>
        <a:bodyPr/>
        <a:lstStyle/>
        <a:p>
          <a:endParaRPr lang="ru-RU"/>
        </a:p>
      </dgm:t>
    </dgm:pt>
    <dgm:pt modelId="{BFDD0B00-EEFF-473B-B2DD-1E18D724E025}" type="pres">
      <dgm:prSet presAssocID="{C26A3B0E-C34A-4571-B465-F3613CE2DDD5}" presName="Name10" presStyleLbl="parChTrans1D2" presStyleIdx="0" presStyleCnt="1"/>
      <dgm:spPr/>
      <dgm:t>
        <a:bodyPr/>
        <a:lstStyle/>
        <a:p>
          <a:endParaRPr lang="ru-RU"/>
        </a:p>
      </dgm:t>
    </dgm:pt>
    <dgm:pt modelId="{2D772595-C8F4-48C6-AD10-E7A77671A977}" type="pres">
      <dgm:prSet presAssocID="{42DC5417-B39A-4CA3-A3E7-A9C3008C5B24}" presName="hierRoot2" presStyleCnt="0"/>
      <dgm:spPr/>
      <dgm:t>
        <a:bodyPr/>
        <a:lstStyle/>
        <a:p>
          <a:endParaRPr lang="ru-RU"/>
        </a:p>
      </dgm:t>
    </dgm:pt>
    <dgm:pt modelId="{9CBB9414-5B61-4BB6-A2BD-2AB34E2F91D8}" type="pres">
      <dgm:prSet presAssocID="{42DC5417-B39A-4CA3-A3E7-A9C3008C5B24}" presName="composite2" presStyleCnt="0"/>
      <dgm:spPr/>
      <dgm:t>
        <a:bodyPr/>
        <a:lstStyle/>
        <a:p>
          <a:endParaRPr lang="ru-RU"/>
        </a:p>
      </dgm:t>
    </dgm:pt>
    <dgm:pt modelId="{8E09C1B9-26AF-42B4-8A17-04CEF8939F63}" type="pres">
      <dgm:prSet presAssocID="{42DC5417-B39A-4CA3-A3E7-A9C3008C5B24}" presName="background2" presStyleLbl="node2" presStyleIdx="0" presStyleCnt="1"/>
      <dgm:spPr/>
      <dgm:t>
        <a:bodyPr/>
        <a:lstStyle/>
        <a:p>
          <a:endParaRPr lang="ru-RU"/>
        </a:p>
      </dgm:t>
    </dgm:pt>
    <dgm:pt modelId="{B8C963CE-9153-44C0-96F4-FA6E29E3ED89}" type="pres">
      <dgm:prSet presAssocID="{42DC5417-B39A-4CA3-A3E7-A9C3008C5B24}" presName="text2" presStyleLbl="fgAcc2" presStyleIdx="0" presStyleCnt="1" custScaleX="326011" custScaleY="1584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9415DE-11AA-4545-B9C3-B82B061DF5A2}" type="pres">
      <dgm:prSet presAssocID="{42DC5417-B39A-4CA3-A3E7-A9C3008C5B24}" presName="hierChild3" presStyleCnt="0"/>
      <dgm:spPr/>
      <dgm:t>
        <a:bodyPr/>
        <a:lstStyle/>
        <a:p>
          <a:endParaRPr lang="ru-RU"/>
        </a:p>
      </dgm:t>
    </dgm:pt>
  </dgm:ptLst>
  <dgm:cxnLst>
    <dgm:cxn modelId="{5A7B25D9-7E65-4D23-9302-CEE0A4ED5249}" srcId="{0DBC7440-2E60-4C0D-B2B5-5AF1B69F9EA8}" destId="{93186A59-F38D-42E0-B9BF-1B67EBFF8DD5}" srcOrd="0" destOrd="0" parTransId="{97928CA0-B4C1-495F-AB3E-081C8A881A20}" sibTransId="{6E50B867-DEEA-4AD7-91CD-9BF1821A6F53}"/>
    <dgm:cxn modelId="{878941B0-3E0C-4745-9491-7D3F43FAA7A2}" type="presOf" srcId="{C26A3B0E-C34A-4571-B465-F3613CE2DDD5}" destId="{BFDD0B00-EEFF-473B-B2DD-1E18D724E025}" srcOrd="0" destOrd="0" presId="urn:microsoft.com/office/officeart/2005/8/layout/hierarchy1"/>
    <dgm:cxn modelId="{AC57074E-C1C6-4376-B006-363C24BCAB8A}" type="presOf" srcId="{93186A59-F38D-42E0-B9BF-1B67EBFF8DD5}" destId="{8E2ADA0B-BE9F-4E16-9B44-79A4F6273E64}" srcOrd="0" destOrd="0" presId="urn:microsoft.com/office/officeart/2005/8/layout/hierarchy1"/>
    <dgm:cxn modelId="{ED0C81E0-CE5C-44E3-8A6A-E62FB40A48A7}" srcId="{93186A59-F38D-42E0-B9BF-1B67EBFF8DD5}" destId="{42DC5417-B39A-4CA3-A3E7-A9C3008C5B24}" srcOrd="0" destOrd="0" parTransId="{C26A3B0E-C34A-4571-B465-F3613CE2DDD5}" sibTransId="{025E00E9-FFAE-4010-BA69-818B02BEA69D}"/>
    <dgm:cxn modelId="{480C973D-FF0D-4E8C-8185-C25D127D569A}" type="presOf" srcId="{42DC5417-B39A-4CA3-A3E7-A9C3008C5B24}" destId="{B8C963CE-9153-44C0-96F4-FA6E29E3ED89}" srcOrd="0" destOrd="0" presId="urn:microsoft.com/office/officeart/2005/8/layout/hierarchy1"/>
    <dgm:cxn modelId="{FA9FD182-4C03-436C-9E22-F853A512B64D}" type="presOf" srcId="{0DBC7440-2E60-4C0D-B2B5-5AF1B69F9EA8}" destId="{56854CBC-D246-4874-A39E-5578F1EC6982}" srcOrd="0" destOrd="0" presId="urn:microsoft.com/office/officeart/2005/8/layout/hierarchy1"/>
    <dgm:cxn modelId="{658BE026-FF43-4CBF-9786-B1B93061A2FD}" type="presParOf" srcId="{56854CBC-D246-4874-A39E-5578F1EC6982}" destId="{FAEBE11D-C740-4D56-A21A-DAFDBFF8EF1A}" srcOrd="0" destOrd="0" presId="urn:microsoft.com/office/officeart/2005/8/layout/hierarchy1"/>
    <dgm:cxn modelId="{95A7C1F6-A5E2-406E-A35E-88BDAD987F13}" type="presParOf" srcId="{FAEBE11D-C740-4D56-A21A-DAFDBFF8EF1A}" destId="{932C978C-9004-4228-8F72-F29B2DBE1121}" srcOrd="0" destOrd="0" presId="urn:microsoft.com/office/officeart/2005/8/layout/hierarchy1"/>
    <dgm:cxn modelId="{F9E9880E-A220-48D0-B33E-D56E6780C893}" type="presParOf" srcId="{932C978C-9004-4228-8F72-F29B2DBE1121}" destId="{F3FDB066-C575-4A89-A3F3-ECF8F0223DF3}" srcOrd="0" destOrd="0" presId="urn:microsoft.com/office/officeart/2005/8/layout/hierarchy1"/>
    <dgm:cxn modelId="{6D90FB4A-BC0E-44F7-AD41-8EB2C85121CE}" type="presParOf" srcId="{932C978C-9004-4228-8F72-F29B2DBE1121}" destId="{8E2ADA0B-BE9F-4E16-9B44-79A4F6273E64}" srcOrd="1" destOrd="0" presId="urn:microsoft.com/office/officeart/2005/8/layout/hierarchy1"/>
    <dgm:cxn modelId="{6E0AF0AF-0D9F-4DCF-A73D-1DD6687D0DD6}" type="presParOf" srcId="{FAEBE11D-C740-4D56-A21A-DAFDBFF8EF1A}" destId="{EC042075-3501-45E3-A323-7B4BCC14CC03}" srcOrd="1" destOrd="0" presId="urn:microsoft.com/office/officeart/2005/8/layout/hierarchy1"/>
    <dgm:cxn modelId="{032EC9DF-2D3F-4EFC-AD01-37B2BE53765A}" type="presParOf" srcId="{EC042075-3501-45E3-A323-7B4BCC14CC03}" destId="{BFDD0B00-EEFF-473B-B2DD-1E18D724E025}" srcOrd="0" destOrd="0" presId="urn:microsoft.com/office/officeart/2005/8/layout/hierarchy1"/>
    <dgm:cxn modelId="{B1BFE4BA-2631-4FD6-875A-6599A4CDA45D}" type="presParOf" srcId="{EC042075-3501-45E3-A323-7B4BCC14CC03}" destId="{2D772595-C8F4-48C6-AD10-E7A77671A977}" srcOrd="1" destOrd="0" presId="urn:microsoft.com/office/officeart/2005/8/layout/hierarchy1"/>
    <dgm:cxn modelId="{C7A230EB-2631-402D-B3DC-1B7B26381BD2}" type="presParOf" srcId="{2D772595-C8F4-48C6-AD10-E7A77671A977}" destId="{9CBB9414-5B61-4BB6-A2BD-2AB34E2F91D8}" srcOrd="0" destOrd="0" presId="urn:microsoft.com/office/officeart/2005/8/layout/hierarchy1"/>
    <dgm:cxn modelId="{DF1EF498-831F-48DD-B7E6-F872390FC5CD}" type="presParOf" srcId="{9CBB9414-5B61-4BB6-A2BD-2AB34E2F91D8}" destId="{8E09C1B9-26AF-42B4-8A17-04CEF8939F63}" srcOrd="0" destOrd="0" presId="urn:microsoft.com/office/officeart/2005/8/layout/hierarchy1"/>
    <dgm:cxn modelId="{BB72A744-3089-4674-BEF0-0BF32B060AF3}" type="presParOf" srcId="{9CBB9414-5B61-4BB6-A2BD-2AB34E2F91D8}" destId="{B8C963CE-9153-44C0-96F4-FA6E29E3ED89}" srcOrd="1" destOrd="0" presId="urn:microsoft.com/office/officeart/2005/8/layout/hierarchy1"/>
    <dgm:cxn modelId="{FAE70D2F-EFAA-45D0-8063-184EC38914DB}" type="presParOf" srcId="{2D772595-C8F4-48C6-AD10-E7A77671A977}" destId="{E19415DE-11AA-4545-B9C3-B82B061DF5A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DD0B00-EEFF-473B-B2DD-1E18D724E025}">
      <dsp:nvSpPr>
        <dsp:cNvPr id="0" name=""/>
        <dsp:cNvSpPr/>
      </dsp:nvSpPr>
      <dsp:spPr>
        <a:xfrm>
          <a:off x="3885779" y="2057025"/>
          <a:ext cx="2259294" cy="751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462"/>
              </a:lnTo>
              <a:lnTo>
                <a:pt x="2259294" y="550462"/>
              </a:lnTo>
              <a:lnTo>
                <a:pt x="2259294" y="7514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63A3E-4119-4CA7-9175-F13C772BCB73}">
      <dsp:nvSpPr>
        <dsp:cNvPr id="0" name=""/>
        <dsp:cNvSpPr/>
      </dsp:nvSpPr>
      <dsp:spPr>
        <a:xfrm>
          <a:off x="1934140" y="2057025"/>
          <a:ext cx="1951638" cy="765554"/>
        </a:xfrm>
        <a:custGeom>
          <a:avLst/>
          <a:gdLst/>
          <a:ahLst/>
          <a:cxnLst/>
          <a:rect l="0" t="0" r="0" b="0"/>
          <a:pathLst>
            <a:path>
              <a:moveTo>
                <a:pt x="1951638" y="0"/>
              </a:moveTo>
              <a:lnTo>
                <a:pt x="1951638" y="564582"/>
              </a:lnTo>
              <a:lnTo>
                <a:pt x="0" y="564582"/>
              </a:lnTo>
              <a:lnTo>
                <a:pt x="0" y="7655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DB066-C575-4A89-A3F3-ECF8F0223DF3}">
      <dsp:nvSpPr>
        <dsp:cNvPr id="0" name=""/>
        <dsp:cNvSpPr/>
      </dsp:nvSpPr>
      <dsp:spPr>
        <a:xfrm>
          <a:off x="1044835" y="679447"/>
          <a:ext cx="5681888" cy="1377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2ADA0B-BE9F-4E16-9B44-79A4F6273E64}">
      <dsp:nvSpPr>
        <dsp:cNvPr id="0" name=""/>
        <dsp:cNvSpPr/>
      </dsp:nvSpPr>
      <dsp:spPr>
        <a:xfrm>
          <a:off x="1285881" y="908441"/>
          <a:ext cx="5681888" cy="1377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Электронные </a:t>
          </a:r>
          <a:r>
            <a:rPr lang="ru-RU" sz="2400" b="1" kern="1200" smtClean="0"/>
            <a:t>информационные ресурсы (ИР) </a:t>
          </a:r>
          <a:r>
            <a:rPr lang="ru-RU" sz="2400" b="1" kern="1200" dirty="0" smtClean="0"/>
            <a:t>библиотеки</a:t>
          </a:r>
          <a:endParaRPr lang="ru-RU" sz="2400" b="1" kern="1200" dirty="0"/>
        </a:p>
      </dsp:txBody>
      <dsp:txXfrm>
        <a:off x="1285881" y="908441"/>
        <a:ext cx="5681888" cy="1377577"/>
      </dsp:txXfrm>
    </dsp:sp>
    <dsp:sp modelId="{549E5C00-62BD-4D1A-91AF-DE9CC9F9F32A}">
      <dsp:nvSpPr>
        <dsp:cNvPr id="0" name=""/>
        <dsp:cNvSpPr/>
      </dsp:nvSpPr>
      <dsp:spPr>
        <a:xfrm>
          <a:off x="2972" y="2822579"/>
          <a:ext cx="3862336" cy="1377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CE915C-7D68-439A-B9F6-E70B65EC6E4D}">
      <dsp:nvSpPr>
        <dsp:cNvPr id="0" name=""/>
        <dsp:cNvSpPr/>
      </dsp:nvSpPr>
      <dsp:spPr>
        <a:xfrm>
          <a:off x="244018" y="3051573"/>
          <a:ext cx="3862336" cy="1377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e-BY" sz="2700" kern="1200" dirty="0" smtClean="0"/>
            <a:t>Приобретенные ИР сторонн</a:t>
          </a:r>
          <a:r>
            <a:rPr lang="ru-RU" sz="2700" kern="1200" dirty="0" smtClean="0"/>
            <a:t>и</a:t>
          </a:r>
          <a:r>
            <a:rPr lang="be-BY" sz="2700" kern="1200" dirty="0" smtClean="0"/>
            <a:t>х орган</a:t>
          </a:r>
          <a:r>
            <a:rPr lang="ru-RU" sz="2700" kern="1200" dirty="0" smtClean="0"/>
            <a:t>и</a:t>
          </a:r>
          <a:r>
            <a:rPr lang="be-BY" sz="2700" kern="1200" dirty="0" smtClean="0"/>
            <a:t>зац</a:t>
          </a:r>
          <a:r>
            <a:rPr lang="ru-RU" sz="2700" kern="1200" dirty="0" smtClean="0"/>
            <a:t>и</a:t>
          </a:r>
          <a:r>
            <a:rPr lang="be-BY" sz="2700" kern="1200" dirty="0" smtClean="0"/>
            <a:t>й</a:t>
          </a:r>
          <a:endParaRPr lang="ru-RU" sz="2700" kern="1200" dirty="0"/>
        </a:p>
      </dsp:txBody>
      <dsp:txXfrm>
        <a:off x="244018" y="3051573"/>
        <a:ext cx="3862336" cy="1377577"/>
      </dsp:txXfrm>
    </dsp:sp>
    <dsp:sp modelId="{8E09C1B9-26AF-42B4-8A17-04CEF8939F63}">
      <dsp:nvSpPr>
        <dsp:cNvPr id="0" name=""/>
        <dsp:cNvSpPr/>
      </dsp:nvSpPr>
      <dsp:spPr>
        <a:xfrm>
          <a:off x="4347400" y="2808459"/>
          <a:ext cx="3595346" cy="1377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C963CE-9153-44C0-96F4-FA6E29E3ED89}">
      <dsp:nvSpPr>
        <dsp:cNvPr id="0" name=""/>
        <dsp:cNvSpPr/>
      </dsp:nvSpPr>
      <dsp:spPr>
        <a:xfrm>
          <a:off x="4588446" y="3037453"/>
          <a:ext cx="3595346" cy="1377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ИР собственной генерации</a:t>
          </a:r>
          <a:endParaRPr lang="ru-RU" sz="2700" i="0" u="none" kern="1200" dirty="0"/>
        </a:p>
      </dsp:txBody>
      <dsp:txXfrm>
        <a:off x="4588446" y="3037453"/>
        <a:ext cx="3595346" cy="13775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FDD0B00-EEFF-473B-B2DD-1E18D724E025}">
      <dsp:nvSpPr>
        <dsp:cNvPr id="0" name=""/>
        <dsp:cNvSpPr/>
      </dsp:nvSpPr>
      <dsp:spPr>
        <a:xfrm>
          <a:off x="3872842" y="1793910"/>
          <a:ext cx="91440" cy="5881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3537"/>
              </a:lnTo>
              <a:lnTo>
                <a:pt x="85827" y="363537"/>
              </a:lnTo>
              <a:lnTo>
                <a:pt x="85827" y="5881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DB066-C575-4A89-A3F3-ECF8F0223DF3}">
      <dsp:nvSpPr>
        <dsp:cNvPr id="0" name=""/>
        <dsp:cNvSpPr/>
      </dsp:nvSpPr>
      <dsp:spPr>
        <a:xfrm>
          <a:off x="105692" y="254131"/>
          <a:ext cx="7625740" cy="15397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2ADA0B-BE9F-4E16-9B44-79A4F6273E64}">
      <dsp:nvSpPr>
        <dsp:cNvPr id="0" name=""/>
        <dsp:cNvSpPr/>
      </dsp:nvSpPr>
      <dsp:spPr>
        <a:xfrm>
          <a:off x="375119" y="510087"/>
          <a:ext cx="7625740" cy="15397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i="1" kern="1200" dirty="0" smtClean="0"/>
            <a:t>Закон РБ 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i="1" kern="1200" dirty="0" smtClean="0"/>
            <a:t>«Об авторском праве и смежных правах»</a:t>
          </a:r>
          <a:endParaRPr lang="ru-RU" sz="3000" b="1" i="1" kern="1200" dirty="0"/>
        </a:p>
      </dsp:txBody>
      <dsp:txXfrm>
        <a:off x="375119" y="510087"/>
        <a:ext cx="7625740" cy="1539779"/>
      </dsp:txXfrm>
    </dsp:sp>
    <dsp:sp modelId="{8E09C1B9-26AF-42B4-8A17-04CEF8939F63}">
      <dsp:nvSpPr>
        <dsp:cNvPr id="0" name=""/>
        <dsp:cNvSpPr/>
      </dsp:nvSpPr>
      <dsp:spPr>
        <a:xfrm>
          <a:off x="6030" y="2382083"/>
          <a:ext cx="7905276" cy="24398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C963CE-9153-44C0-96F4-FA6E29E3ED89}">
      <dsp:nvSpPr>
        <dsp:cNvPr id="0" name=""/>
        <dsp:cNvSpPr/>
      </dsp:nvSpPr>
      <dsp:spPr>
        <a:xfrm>
          <a:off x="275458" y="2638040"/>
          <a:ext cx="7905276" cy="24398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Статья 37. Свободное использование произведений библиотеками и архивами 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п. 2. Библиотеки и архивы могут осуществлять репродуцирование и иное воспроизведение без цели извлечения прибыли правомерно опубликованных произведений для комплектования библиотечных и архивных фондов, замены утраченных, уничтоженных или ставших непригодными для использования оригиналов или экземпляров произведений</a:t>
          </a:r>
          <a:endParaRPr lang="ru-RU" sz="2000" i="0" u="none" kern="1200" dirty="0"/>
        </a:p>
      </dsp:txBody>
      <dsp:txXfrm>
        <a:off x="275458" y="2638040"/>
        <a:ext cx="7905276" cy="2439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BA63D-2C7A-4D82-8A14-D5A8783C9944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FE0F-8CF7-4C8B-B9EE-DAD2F97369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4FE0F-8CF7-4C8B-B9EE-DAD2F97369D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90C1B-26BE-42B8-B282-5DA01B41D600}" type="datetimeFigureOut">
              <a:rPr lang="ru-RU" smtClean="0"/>
              <a:pPr/>
              <a:t>18.12.2012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1B143-1CF2-47BF-A9C3-DB2ECFBD01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14356"/>
            <a:ext cx="9144000" cy="3500462"/>
          </a:xfrm>
          <a:solidFill>
            <a:schemeClr val="tx2">
              <a:lumMod val="20000"/>
              <a:lumOff val="80000"/>
              <a:alpha val="3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Цифровой </a:t>
            </a:r>
            <a:r>
              <a:rPr lang="be-BY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полнотекстовый </a:t>
            </a:r>
            <a:r>
              <a:rPr lang="ru-RU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контент</a:t>
            </a:r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информационных ресурсов университетской библиотеки</a:t>
            </a:r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/>
            </a:r>
            <a:b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</a:br>
            <a:r>
              <a:rPr lang="ru-RU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(на примере библиотеки УО «БГУКИ»)</a:t>
            </a:r>
            <a:endParaRPr lang="ru-RU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929066"/>
            <a:ext cx="3333255" cy="222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929190" y="142852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ourier New" pitchFamily="49" charset="0"/>
                <a:ea typeface="Adobe Gothic Std B" pitchFamily="34" charset="-128"/>
                <a:cs typeface="Courier New" pitchFamily="49" charset="0"/>
              </a:rPr>
              <a:t>Библиотека БГУКИ</a:t>
            </a:r>
            <a:endParaRPr lang="ru-RU" sz="2400" b="1" dirty="0">
              <a:solidFill>
                <a:schemeClr val="bg1"/>
              </a:solidFill>
              <a:latin typeface="Courier New" pitchFamily="49" charset="0"/>
              <a:ea typeface="Adobe Gothic Std B" pitchFamily="34" charset="-128"/>
              <a:cs typeface="Courier New" pitchFamily="49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870" y="0"/>
            <a:ext cx="6615130" cy="71435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Комплексные программы развития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928670"/>
            <a:ext cx="7329510" cy="30003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i="1" dirty="0" smtClean="0"/>
              <a:t>          </a:t>
            </a:r>
            <a:r>
              <a:rPr lang="ru-RU" sz="2800" i="1" dirty="0" smtClean="0"/>
              <a:t>Стратегия развития информационного общества на период до 2015 г. (утверждена постановлением Совета Министров Республики Беларусь от 09.08.2010 №1174)</a:t>
            </a:r>
            <a:endParaRPr lang="ru-RU" sz="28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112380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Группа 6"/>
          <p:cNvGrpSpPr/>
          <p:nvPr/>
        </p:nvGrpSpPr>
        <p:grpSpPr>
          <a:xfrm>
            <a:off x="428596" y="3357562"/>
            <a:ext cx="8429684" cy="2623724"/>
            <a:chOff x="428596" y="3357562"/>
            <a:chExt cx="8429684" cy="262372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28596" y="3357562"/>
              <a:ext cx="82867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сновные 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понятия и их определения:</a:t>
              </a:r>
              <a:endParaRPr lang="ru-RU" sz="24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8596" y="3857628"/>
              <a:ext cx="8429684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200" b="1" i="1" u="sng" dirty="0" err="1" smtClean="0">
                  <a:latin typeface="Times New Roman" pitchFamily="18" charset="0"/>
                  <a:cs typeface="Times New Roman" pitchFamily="18" charset="0"/>
                </a:rPr>
                <a:t>контент</a:t>
              </a:r>
              <a:r>
                <a:rPr lang="ru-RU" sz="2200" dirty="0" smtClean="0">
                  <a:latin typeface="Times New Roman" pitchFamily="18" charset="0"/>
                  <a:cs typeface="Times New Roman" pitchFamily="18" charset="0"/>
                </a:rPr>
                <a:t> – любое информационно значимое наполнение информационного ресурса, которое может быть предоставлено </a:t>
              </a:r>
              <a:r>
                <a:rPr lang="ru-RU" sz="2200" dirty="0" smtClean="0">
                  <a:latin typeface="Times New Roman" pitchFamily="18" charset="0"/>
                  <a:cs typeface="Times New Roman" pitchFamily="18" charset="0"/>
                </a:rPr>
                <a:t>пользователю</a:t>
              </a:r>
              <a:r>
                <a:rPr lang="be-BY" sz="2200" dirty="0" smtClean="0">
                  <a:latin typeface="Times New Roman" pitchFamily="18" charset="0"/>
                  <a:cs typeface="Times New Roman" pitchFamily="18" charset="0"/>
                </a:rPr>
                <a:t>;</a:t>
              </a:r>
            </a:p>
            <a:p>
              <a:pPr algn="just"/>
              <a:r>
                <a:rPr lang="ru-RU" sz="2200" b="1" i="1" u="sng" dirty="0" smtClean="0">
                  <a:latin typeface="Times New Roman" pitchFamily="18" charset="0"/>
                  <a:cs typeface="Times New Roman" pitchFamily="18" charset="0"/>
                </a:rPr>
                <a:t>цифровой </a:t>
              </a:r>
              <a:r>
                <a:rPr lang="ru-RU" sz="2200" b="1" i="1" u="sng" dirty="0" err="1" smtClean="0">
                  <a:latin typeface="Times New Roman" pitchFamily="18" charset="0"/>
                  <a:cs typeface="Times New Roman" pitchFamily="18" charset="0"/>
                </a:rPr>
                <a:t>контент</a:t>
              </a:r>
              <a:r>
                <a:rPr lang="ru-RU" sz="2200" b="1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200" dirty="0" smtClean="0"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2200" dirty="0" err="1" smtClean="0">
                  <a:latin typeface="Times New Roman" pitchFamily="18" charset="0"/>
                  <a:cs typeface="Times New Roman" pitchFamily="18" charset="0"/>
                </a:rPr>
                <a:t>контент</a:t>
              </a:r>
              <a:r>
                <a:rPr lang="ru-RU" sz="2200" dirty="0" smtClean="0">
                  <a:latin typeface="Times New Roman" pitchFamily="18" charset="0"/>
                  <a:cs typeface="Times New Roman" pitchFamily="18" charset="0"/>
                </a:rPr>
                <a:t>, представленный в виде, который обеспечивает работу с ним с применением средств телекоммуникаций и вычислительной </a:t>
              </a:r>
              <a:r>
                <a:rPr lang="ru-RU" sz="2200" dirty="0" smtClean="0">
                  <a:latin typeface="Times New Roman" pitchFamily="18" charset="0"/>
                  <a:cs typeface="Times New Roman" pitchFamily="18" charset="0"/>
                </a:rPr>
                <a:t>техники</a:t>
              </a:r>
              <a:endParaRPr lang="ru-RU" sz="2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8870" y="0"/>
            <a:ext cx="6615130" cy="71435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Библиотека БГУКИ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2285984" cy="155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85984" y="1142984"/>
            <a:ext cx="65722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/>
              <a:t>Администрация (директор, зам. директора);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Отдел справочно-библиографической и информационной работы;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Отдел комплектования и обработки документов;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Отдел редких книг и документов;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Отдел обслуживания;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Отдел автоматизации библиотечно-информационных процессов;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Методист</a:t>
            </a:r>
            <a:endParaRPr lang="ru-RU" sz="2400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028804" y="642918"/>
            <a:ext cx="6972352" cy="57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2800" i="1" u="sng" dirty="0" smtClean="0"/>
              <a:t>Организационная структура библиотеки:</a:t>
            </a:r>
            <a:endParaRPr kumimoji="0" lang="ru-RU" sz="2800" b="0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5000636"/>
            <a:ext cx="8715404" cy="1143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4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4400" i="1" u="sng" dirty="0" smtClean="0"/>
              <a:t>Всего: 39 ставок</a:t>
            </a:r>
          </a:p>
          <a:p>
            <a:pPr marL="342900" indent="-342900" algn="just">
              <a:spcBef>
                <a:spcPct val="20000"/>
              </a:spcBef>
            </a:pPr>
            <a:r>
              <a:rPr kumimoji="0" lang="ru-RU" sz="44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Объем фонда:</a:t>
            </a:r>
            <a:r>
              <a:rPr kumimoji="0" lang="ru-RU" sz="4400" b="0" i="1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4400" dirty="0" smtClean="0"/>
              <a:t>(по учетным документам): </a:t>
            </a:r>
            <a:r>
              <a:rPr lang="be-BY" sz="4400" dirty="0" smtClean="0"/>
              <a:t>545  384</a:t>
            </a:r>
            <a:r>
              <a:rPr lang="ru-RU" sz="4400" dirty="0" smtClean="0"/>
              <a:t> экземпляра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4400" dirty="0" smtClean="0"/>
              <a:t>                                                                               (101 </a:t>
            </a:r>
            <a:r>
              <a:rPr lang="be-BY" sz="4400" dirty="0" smtClean="0"/>
              <a:t>268</a:t>
            </a:r>
            <a:r>
              <a:rPr lang="ru-RU" sz="4400" dirty="0" smtClean="0"/>
              <a:t> названий).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571480"/>
          <a:ext cx="8186766" cy="521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14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714356"/>
          <a:ext cx="8186766" cy="521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14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3"/>
            <a:ext cx="8229600" cy="3929090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Электронные информационные ресурсы </a:t>
            </a:r>
            <a:b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be-BY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сторонн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</a:t>
            </a:r>
            <a:r>
              <a:rPr lang="be-BY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х орган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</a:t>
            </a:r>
            <a:r>
              <a:rPr lang="be-BY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зац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</a:t>
            </a:r>
            <a:r>
              <a:rPr lang="be-BY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й, приобретенные университетом</a:t>
            </a:r>
            <a:endParaRPr lang="ru-RU" sz="4800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>
              <a:buNone/>
            </a:pPr>
            <a:endParaRPr lang="ru-RU" sz="48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advClick="0" advTm="1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2143140"/>
          </a:xfrm>
        </p:spPr>
        <p:txBody>
          <a:bodyPr>
            <a:normAutofit/>
          </a:bodyPr>
          <a:lstStyle/>
          <a:p>
            <a:pPr marL="514350" lvl="0" indent="-514350" algn="just">
              <a:buAutoNum type="arabicPeriod"/>
            </a:pPr>
            <a:r>
              <a:rPr lang="ru-RU" sz="2400" dirty="0" smtClean="0"/>
              <a:t>БД «</a:t>
            </a:r>
            <a:r>
              <a:rPr lang="en-US" sz="2400" dirty="0" smtClean="0"/>
              <a:t>East View Publications</a:t>
            </a:r>
            <a:r>
              <a:rPr lang="ru-RU" sz="2400" dirty="0" smtClean="0"/>
              <a:t>» (через Виртуальный читальный зал НББ);</a:t>
            </a:r>
          </a:p>
          <a:p>
            <a:pPr marL="514350" lvl="0" indent="-514350" algn="just">
              <a:buAutoNum type="arabicPeriod"/>
            </a:pPr>
            <a:r>
              <a:rPr lang="be-BY" sz="2400" dirty="0" smtClean="0"/>
              <a:t>БД </a:t>
            </a:r>
            <a:r>
              <a:rPr lang="ru-RU" sz="2400" dirty="0" smtClean="0"/>
              <a:t>«EBSCO» (через Виртуальный читальный зал НББ);</a:t>
            </a:r>
          </a:p>
          <a:p>
            <a:pPr lvl="0" algn="just">
              <a:buNone/>
            </a:pPr>
            <a:r>
              <a:rPr lang="be-BY" sz="2400" dirty="0" smtClean="0"/>
              <a:t>3.    БД </a:t>
            </a:r>
            <a:r>
              <a:rPr lang="ru-RU" sz="2400" dirty="0" smtClean="0"/>
              <a:t>«</a:t>
            </a:r>
            <a:r>
              <a:rPr lang="ru-RU" sz="2400" dirty="0" err="1" smtClean="0"/>
              <a:t>Интегрум</a:t>
            </a:r>
            <a:r>
              <a:rPr lang="ru-RU" sz="2400" dirty="0" smtClean="0"/>
              <a:t>»</a:t>
            </a:r>
          </a:p>
          <a:p>
            <a:pPr lvl="0" algn="just">
              <a:buNone/>
            </a:pPr>
            <a:endParaRPr lang="ru-RU" sz="3400" dirty="0" smtClean="0"/>
          </a:p>
          <a:p>
            <a:endParaRPr lang="ru-RU" sz="3400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 l="2605" t="13333" r="91146" b="78333"/>
          <a:stretch>
            <a:fillRect/>
          </a:stretch>
        </p:blipFill>
        <p:spPr bwMode="auto">
          <a:xfrm>
            <a:off x="428596" y="3357562"/>
            <a:ext cx="1428760" cy="1190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 l="3125" t="17500" r="90104" b="70833"/>
          <a:stretch>
            <a:fillRect/>
          </a:stretch>
        </p:blipFill>
        <p:spPr bwMode="auto">
          <a:xfrm>
            <a:off x="6858016" y="3000372"/>
            <a:ext cx="1510403" cy="162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 cstate="print"/>
          <a:srcRect l="40625" t="16666" r="38021" b="73334"/>
          <a:stretch>
            <a:fillRect/>
          </a:stretch>
        </p:blipFill>
        <p:spPr bwMode="auto">
          <a:xfrm>
            <a:off x="2428860" y="3071810"/>
            <a:ext cx="414935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5143512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4. Научная электронная библиотека </a:t>
            </a:r>
            <a:r>
              <a:rPr lang="ru-RU" sz="2800" dirty="0" err="1" smtClean="0"/>
              <a:t>eLIBRARY.RU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500570"/>
            <a:ext cx="35909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714612" y="142852"/>
            <a:ext cx="6429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Ресурсы Виртуального читального зала НББ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9000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714356"/>
            <a:ext cx="7543824" cy="5483245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500" b="1" u="sng" dirty="0" err="1" smtClean="0">
                <a:solidFill>
                  <a:schemeClr val="tx2">
                    <a:lumMod val="75000"/>
                  </a:schemeClr>
                </a:solidFill>
              </a:rPr>
              <a:t>EBSCOhost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550" dirty="0" smtClean="0"/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многофункциональная поисковая платформа, предоставляющая возможность мгновенного доступа к мировой научной периодике в электронном формате.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Пользователям виртуального читального зала доступны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11 баз данных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Academic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Premier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мультидисциплинарная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база данных, содержит полные тексты более чем 4 600 журналов, из них около 3 900 являются рецензируемыми. </a:t>
            </a:r>
          </a:p>
          <a:p>
            <a:pPr algn="just">
              <a:buNone/>
            </a:pP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Source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Premier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база данных по исследованиям в области бизнеса, содержащая полные тексты свыше 2 300 журналов и полные тексты статей из более 1 100 рецензируемых научных изданий. База данных содержит также профили более 10 000 компаний (адресно-справочная информация, предоставляемые товары и услуги, отчеты о деятельности), SWOT анализ, рейтинги и отчеты Международной аналитической компании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Economist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Intelligence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Unit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(EIU), исследования ICON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области мирового рынка и т.д.</a:t>
            </a:r>
          </a:p>
          <a:p>
            <a:pPr algn="just">
              <a:buNone/>
            </a:pP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MasterFILE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Premier</a:t>
            </a:r>
            <a:r>
              <a:rPr lang="ru-RU" sz="1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многопрофильная база данных, содержит полные тексты более 1 700 изданий за период с 1975 г. по настоящее время, а также полные тексты более 500 справочников, 164 400 документов-первоисточников, коллекцию изображений, насчитывающую более 460 000 фотографий, карт и флагов.</a:t>
            </a:r>
          </a:p>
          <a:p>
            <a:pPr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714644" y="142852"/>
            <a:ext cx="6429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Ресурсы Виртуального читального зала НББ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9000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1000108"/>
            <a:ext cx="1857356" cy="57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00232" y="714356"/>
            <a:ext cx="6929486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</a:rPr>
              <a:t>ИНТЕГРУМ</a:t>
            </a:r>
            <a:r>
              <a:rPr lang="ru-RU" sz="1750" dirty="0" smtClean="0"/>
              <a:t> – </a:t>
            </a:r>
            <a:r>
              <a:rPr lang="ru-RU" sz="2200" dirty="0" smtClean="0"/>
              <a:t>крупнейший в мире электронный архив наиболее авторитетных источников информации России и стран СНГ.</a:t>
            </a:r>
          </a:p>
          <a:p>
            <a:pPr algn="just"/>
            <a:r>
              <a:rPr lang="ru-RU" sz="2200" dirty="0" smtClean="0"/>
              <a:t>    Базы данных «</a:t>
            </a:r>
            <a:r>
              <a:rPr lang="ru-RU" sz="2200" dirty="0" err="1" smtClean="0"/>
              <a:t>Интегрум</a:t>
            </a:r>
            <a:r>
              <a:rPr lang="ru-RU" sz="2200" dirty="0" smtClean="0"/>
              <a:t>» содержат свыше 500 миллионов оцифрованных материалов из более 10 000 источников: полнотекстовые версии центральных и региональных СМИ, полные тексты произведений русской и зарубежной литературы, результаты аналитических исследований, каталоги промышленной продукции, документы Роспатента и многое другое.</a:t>
            </a:r>
          </a:p>
          <a:p>
            <a:pPr algn="just"/>
            <a:r>
              <a:rPr lang="ru-RU" sz="2200" dirty="0" smtClean="0"/>
              <a:t>    Ежедневно в базы данных «</a:t>
            </a:r>
            <a:r>
              <a:rPr lang="ru-RU" sz="2200" dirty="0" err="1" smtClean="0"/>
              <a:t>Интегрум</a:t>
            </a:r>
            <a:r>
              <a:rPr lang="ru-RU" sz="2200" dirty="0" smtClean="0"/>
              <a:t>» поступает более 40 000 документов, включая только что опубликованные документы, а также новости крупнейших информационных агентств (РИА Новости, ИТАР-ТАСС, ИА REGNUM и др.), которые обновляются ежесекундно. </a:t>
            </a: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14644" y="142852"/>
            <a:ext cx="6429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Ресурсы Виртуального читального зала НББ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5000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928670"/>
            <a:ext cx="108347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357290" y="654209"/>
            <a:ext cx="75724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Базы данных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EAST VIEW PUBLICATION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содержат полные тексты центральных и региональных газет России, Украины, стран СНГ и Балтии, а также новостные ленты мировых информационных агентств.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Пользователям доступны полные тексты наиболее авторитетных журналов Российской академии наук по общественным и гуманитарным наукам, литературно-художественных журналов, периодических изданий по военной тематике и проблемам безопасности, а также публикации официальных документов органов государственной власти Российской Федерации, издания Государственного комитета Российской Федерации по статистике, Межгосударственного статистического комитета Содружества Независимых Государств.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14644" y="142852"/>
            <a:ext cx="6429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Ресурсы Виртуального читального зала НББ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8000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35909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1673260"/>
            <a:ext cx="81439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Научная электронная библиотека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eLIBRARY.RU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dirty="0" smtClean="0"/>
              <a:t>- это крупнейший российский информационный портал в области науки, технологии, медицины и образования, содержащий рефераты и полные тексты более 14 </a:t>
            </a:r>
            <a:r>
              <a:rPr lang="ru-RU" sz="2800" dirty="0" err="1" smtClean="0"/>
              <a:t>млн</a:t>
            </a:r>
            <a:r>
              <a:rPr lang="ru-RU" sz="2800" dirty="0" smtClean="0"/>
              <a:t> научных статей и публикаций. На платформе </a:t>
            </a:r>
            <a:r>
              <a:rPr lang="ru-RU" sz="2800" dirty="0" err="1" smtClean="0"/>
              <a:t>eLIBRARY.RU</a:t>
            </a:r>
            <a:r>
              <a:rPr lang="ru-RU" sz="2800" dirty="0" smtClean="0"/>
              <a:t> доступны электронные версии более 2200 российских научно-технических журналов, в том числе более 1100 журналов в открытом доступе.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14644" y="142852"/>
            <a:ext cx="6429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Ресурсы Виртуального читального зала НББ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6000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0" y="34861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0" y="513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2" name="Группа 34"/>
          <p:cNvGrpSpPr/>
          <p:nvPr/>
        </p:nvGrpSpPr>
        <p:grpSpPr>
          <a:xfrm>
            <a:off x="285720" y="2285992"/>
            <a:ext cx="6318294" cy="2976107"/>
            <a:chOff x="285720" y="2285992"/>
            <a:chExt cx="6318294" cy="2976107"/>
          </a:xfrm>
        </p:grpSpPr>
        <p:pic>
          <p:nvPicPr>
            <p:cNvPr id="48129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85918" y="2643182"/>
              <a:ext cx="1857388" cy="2618917"/>
            </a:xfrm>
            <a:prstGeom prst="rect">
              <a:avLst/>
            </a:prstGeom>
            <a:noFill/>
          </p:spPr>
        </p:pic>
        <p:pic>
          <p:nvPicPr>
            <p:cNvPr id="48142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72132" y="2285992"/>
              <a:ext cx="1031882" cy="1428760"/>
            </a:xfrm>
            <a:prstGeom prst="rect">
              <a:avLst/>
            </a:prstGeom>
            <a:noFill/>
          </p:spPr>
        </p:pic>
        <p:pic>
          <p:nvPicPr>
            <p:cNvPr id="48141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5720" y="3357562"/>
              <a:ext cx="1169869" cy="1643074"/>
            </a:xfrm>
            <a:prstGeom prst="rect">
              <a:avLst/>
            </a:prstGeom>
            <a:noFill/>
          </p:spPr>
        </p:pic>
      </p:grpSp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0" y="513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50" name="Rectangle 22"/>
          <p:cNvSpPr>
            <a:spLocks noChangeArrowheads="1"/>
          </p:cNvSpPr>
          <p:nvPr/>
        </p:nvSpPr>
        <p:spPr bwMode="auto">
          <a:xfrm>
            <a:off x="0" y="6791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" name="Группа 32"/>
          <p:cNvGrpSpPr/>
          <p:nvPr/>
        </p:nvGrpSpPr>
        <p:grpSpPr>
          <a:xfrm>
            <a:off x="2071670" y="785794"/>
            <a:ext cx="6929454" cy="5929354"/>
            <a:chOff x="1928794" y="642918"/>
            <a:chExt cx="6929454" cy="5929354"/>
          </a:xfrm>
        </p:grpSpPr>
        <p:pic>
          <p:nvPicPr>
            <p:cNvPr id="48144" name="Picture 1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00496" y="642918"/>
              <a:ext cx="2020931" cy="2798212"/>
            </a:xfrm>
            <a:prstGeom prst="rect">
              <a:avLst/>
            </a:prstGeom>
            <a:noFill/>
          </p:spPr>
        </p:pic>
        <p:pic>
          <p:nvPicPr>
            <p:cNvPr id="48153" name="Picture 2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29520" y="1000108"/>
              <a:ext cx="1428728" cy="2018079"/>
            </a:xfrm>
            <a:prstGeom prst="rect">
              <a:avLst/>
            </a:prstGeom>
            <a:noFill/>
          </p:spPr>
        </p:pic>
        <p:pic>
          <p:nvPicPr>
            <p:cNvPr id="48152" name="Picture 2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28794" y="4286256"/>
              <a:ext cx="1571668" cy="2286016"/>
            </a:xfrm>
            <a:prstGeom prst="rect">
              <a:avLst/>
            </a:prstGeom>
            <a:noFill/>
          </p:spPr>
        </p:pic>
        <p:pic>
          <p:nvPicPr>
            <p:cNvPr id="48151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000628" y="4572008"/>
              <a:ext cx="1214446" cy="1752492"/>
            </a:xfrm>
            <a:prstGeom prst="rect">
              <a:avLst/>
            </a:prstGeom>
            <a:noFill/>
          </p:spPr>
        </p:pic>
      </p:grpSp>
      <p:sp>
        <p:nvSpPr>
          <p:cNvPr id="4815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159" name="Rectangle 31"/>
          <p:cNvSpPr>
            <a:spLocks noChangeArrowheads="1"/>
          </p:cNvSpPr>
          <p:nvPr/>
        </p:nvSpPr>
        <p:spPr bwMode="auto">
          <a:xfrm>
            <a:off x="0" y="480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4" name="Группа 31"/>
          <p:cNvGrpSpPr/>
          <p:nvPr/>
        </p:nvGrpSpPr>
        <p:grpSpPr>
          <a:xfrm>
            <a:off x="571472" y="714356"/>
            <a:ext cx="6786578" cy="5315924"/>
            <a:chOff x="642910" y="1000108"/>
            <a:chExt cx="6786578" cy="5315924"/>
          </a:xfrm>
        </p:grpSpPr>
        <p:pic>
          <p:nvPicPr>
            <p:cNvPr id="48134" name="Picture 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42910" y="1000108"/>
              <a:ext cx="1466826" cy="2209075"/>
            </a:xfrm>
            <a:prstGeom prst="rect">
              <a:avLst/>
            </a:prstGeom>
            <a:noFill/>
          </p:spPr>
        </p:pic>
        <p:pic>
          <p:nvPicPr>
            <p:cNvPr id="48155" name="Picture 2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715008" y="3714752"/>
              <a:ext cx="1714480" cy="2601280"/>
            </a:xfrm>
            <a:prstGeom prst="rect">
              <a:avLst/>
            </a:prstGeom>
            <a:noFill/>
          </p:spPr>
        </p:pic>
        <p:pic>
          <p:nvPicPr>
            <p:cNvPr id="48145" name="Picture 1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286116" y="1571612"/>
              <a:ext cx="1714512" cy="2407613"/>
            </a:xfrm>
            <a:prstGeom prst="rect">
              <a:avLst/>
            </a:prstGeom>
            <a:noFill/>
          </p:spPr>
        </p:pic>
      </p:grpSp>
      <p:grpSp>
        <p:nvGrpSpPr>
          <p:cNvPr id="5" name="Группа 33"/>
          <p:cNvGrpSpPr/>
          <p:nvPr/>
        </p:nvGrpSpPr>
        <p:grpSpPr>
          <a:xfrm>
            <a:off x="214282" y="732916"/>
            <a:ext cx="8929718" cy="6125084"/>
            <a:chOff x="214282" y="500042"/>
            <a:chExt cx="8929718" cy="6125084"/>
          </a:xfrm>
        </p:grpSpPr>
        <p:pic>
          <p:nvPicPr>
            <p:cNvPr id="48130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071670" y="500042"/>
              <a:ext cx="1571636" cy="2176111"/>
            </a:xfrm>
            <a:prstGeom prst="rect">
              <a:avLst/>
            </a:prstGeom>
            <a:noFill/>
          </p:spPr>
        </p:pic>
        <p:pic>
          <p:nvPicPr>
            <p:cNvPr id="48135" name="Picture 7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29322" y="642918"/>
              <a:ext cx="1500198" cy="2303876"/>
            </a:xfrm>
            <a:prstGeom prst="rect">
              <a:avLst/>
            </a:prstGeom>
            <a:noFill/>
          </p:spPr>
        </p:pic>
        <p:pic>
          <p:nvPicPr>
            <p:cNvPr id="48143" name="Picture 1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29058" y="3571876"/>
              <a:ext cx="1500198" cy="2258540"/>
            </a:xfrm>
            <a:prstGeom prst="rect">
              <a:avLst/>
            </a:prstGeom>
            <a:noFill/>
          </p:spPr>
        </p:pic>
        <p:pic>
          <p:nvPicPr>
            <p:cNvPr id="48154" name="Picture 26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43834" y="3143248"/>
              <a:ext cx="1500166" cy="2129865"/>
            </a:xfrm>
            <a:prstGeom prst="rect">
              <a:avLst/>
            </a:prstGeom>
            <a:noFill/>
          </p:spPr>
        </p:pic>
        <p:pic>
          <p:nvPicPr>
            <p:cNvPr id="48133" name="Picture 5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282" y="4429132"/>
              <a:ext cx="1381128" cy="2195994"/>
            </a:xfrm>
            <a:prstGeom prst="rect">
              <a:avLst/>
            </a:prstGeom>
            <a:noFill/>
          </p:spPr>
        </p:pic>
      </p:grpSp>
      <p:sp>
        <p:nvSpPr>
          <p:cNvPr id="31" name="Прямоугольник 30"/>
          <p:cNvSpPr/>
          <p:nvPr/>
        </p:nvSpPr>
        <p:spPr>
          <a:xfrm>
            <a:off x="3857620" y="214290"/>
            <a:ext cx="5286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ПРИОБРЕТЕННЫЕ  БД СТОРОННИХ ОРГАНИЗАЦИЙ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9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r="28750" b="13893"/>
          <a:stretch>
            <a:fillRect/>
          </a:stretch>
        </p:blipFill>
        <p:spPr bwMode="auto">
          <a:xfrm>
            <a:off x="571472" y="857232"/>
            <a:ext cx="737719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857620" y="214290"/>
            <a:ext cx="5286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ПРИОБРЕТЕННЫЕ  БД СТОРОННИХ ОРГАНИЗАЦИЙ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500174"/>
            <a:ext cx="7072362" cy="221457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143380"/>
            <a:ext cx="7072362" cy="5715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4929198"/>
            <a:ext cx="7072362" cy="13573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 l="41666" t="10000" r="21875" b="4166"/>
          <a:stretch>
            <a:fillRect/>
          </a:stretch>
        </p:blipFill>
        <p:spPr bwMode="auto">
          <a:xfrm>
            <a:off x="5000628" y="928670"/>
            <a:ext cx="373837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800" b="1" dirty="0" smtClean="0">
              <a:latin typeface="+mj-lt"/>
            </a:endParaRPr>
          </a:p>
          <a:p>
            <a:pPr algn="ctr">
              <a:buNone/>
            </a:pP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ИР</a:t>
            </a:r>
            <a:b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собственной генерации библиотеки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1142984"/>
            <a:ext cx="9144000" cy="15716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85852" y="714356"/>
            <a:ext cx="664373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БД </a:t>
            </a:r>
            <a:r>
              <a:rPr lang="be-BY" sz="2800" b="1" dirty="0" smtClean="0">
                <a:solidFill>
                  <a:schemeClr val="accent1">
                    <a:lumMod val="75000"/>
                  </a:schemeClr>
                </a:solidFill>
              </a:rPr>
              <a:t>“ТРУДЫ ПРЕПОДАВАТЕЛЕЙ  БГУКИ”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r="49128" b="75056"/>
          <a:stretch>
            <a:fillRect/>
          </a:stretch>
        </p:blipFill>
        <p:spPr bwMode="auto">
          <a:xfrm>
            <a:off x="1571604" y="1142984"/>
            <a:ext cx="585791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14480" y="214290"/>
            <a:ext cx="7429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ТРУДЫ ПРЕПОДАВАТЕЛЕЙ БГУКИ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903565"/>
            <a:ext cx="8501122" cy="2954327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БД содержит все виды изданий, в создании которых принимали участие: профессорско-преподавательский состав, сотрудники и аспиранты БГУКИ (монографии, сборники, справочники, информационные издания, статьи из периодических и продолжающихся изданий, а также рецензии на труды преподавателей БГУКИ). </a:t>
            </a:r>
          </a:p>
          <a:p>
            <a:pPr algn="just">
              <a:buNone/>
            </a:pP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Документы отражаются в базе данных независимо от места публикации и наличия в фонде библиотеки.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advClick="0" advTm="25000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r="25873" b="21678"/>
          <a:stretch>
            <a:fillRect/>
          </a:stretch>
        </p:blipFill>
        <p:spPr bwMode="auto">
          <a:xfrm>
            <a:off x="428596" y="1142984"/>
            <a:ext cx="8532277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00" cy="571504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Поисковые поля базы: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72264" y="3000372"/>
            <a:ext cx="1928826" cy="21431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14480" y="214290"/>
            <a:ext cx="7429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ТРУДЫ ПРЕПОДАВАТЕЛЕЙ БГУКИ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6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b="3999"/>
          <a:stretch>
            <a:fillRect/>
          </a:stretch>
        </p:blipFill>
        <p:spPr bwMode="auto">
          <a:xfrm>
            <a:off x="357158" y="947600"/>
            <a:ext cx="8501122" cy="5553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 b="3273"/>
          <a:stretch>
            <a:fillRect/>
          </a:stretch>
        </p:blipFill>
        <p:spPr bwMode="auto">
          <a:xfrm>
            <a:off x="3357554" y="3214686"/>
            <a:ext cx="567211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714480" y="214290"/>
            <a:ext cx="7429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ТРУДЫ ПРЕПОДАВАТЕЛЕЙ БГУКИ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3286124"/>
            <a:ext cx="2928958" cy="64294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285984" y="4357694"/>
            <a:ext cx="1000132" cy="3571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 advTm="22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84615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Автоматизированный отчет :</a:t>
            </a:r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ru-RU" sz="2200" b="1" i="1" dirty="0" smtClean="0">
                <a:solidFill>
                  <a:schemeClr val="bg1"/>
                </a:solidFill>
              </a:rPr>
              <a:t>«Список найденных документов»</a:t>
            </a:r>
            <a:endParaRPr lang="ru-RU" sz="22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4537"/>
          <a:stretch>
            <a:fillRect/>
          </a:stretch>
        </p:blipFill>
        <p:spPr bwMode="auto">
          <a:xfrm>
            <a:off x="214282" y="928670"/>
            <a:ext cx="8740525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5000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786190"/>
            <a:ext cx="8715436" cy="142876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     </a:t>
            </a:r>
            <a:r>
              <a:rPr lang="ru-RU" sz="2800" dirty="0" smtClean="0"/>
              <a:t>Содержит описания документов, в которых упоминается УО «Белорусский государственный университет культуры и искусств».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1142984"/>
            <a:ext cx="9144000" cy="18573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85852" y="714356"/>
            <a:ext cx="664373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БД </a:t>
            </a:r>
            <a:r>
              <a:rPr lang="be-BY" sz="2800" b="1" dirty="0" smtClean="0">
                <a:solidFill>
                  <a:schemeClr val="accent1">
                    <a:lumMod val="75000"/>
                  </a:schemeClr>
                </a:solidFill>
              </a:rPr>
              <a:t>“ОБ УНИВЕРСИТЕТЕ”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r="58806" b="74930"/>
          <a:stretch>
            <a:fillRect/>
          </a:stretch>
        </p:blipFill>
        <p:spPr bwMode="auto">
          <a:xfrm>
            <a:off x="1785918" y="1142984"/>
            <a:ext cx="56436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00364" y="214290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ОБ УНИВЕРСИТЕТЕ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9000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214290"/>
            <a:ext cx="7429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</a:rPr>
              <a:t>Базы данных собственной генерации: </a:t>
            </a:r>
            <a:r>
              <a:rPr lang="be-BY" sz="2000" b="1" i="1" dirty="0" smtClean="0">
                <a:solidFill>
                  <a:schemeClr val="bg1"/>
                </a:solidFill>
              </a:rPr>
              <a:t>Об ун</a:t>
            </a:r>
            <a:r>
              <a:rPr lang="ru-RU" sz="2000" b="1" i="1" dirty="0" err="1" smtClean="0">
                <a:solidFill>
                  <a:schemeClr val="bg1"/>
                </a:solidFill>
              </a:rPr>
              <a:t>иверситете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285984" y="4357694"/>
            <a:ext cx="1000132" cy="3571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b="3999"/>
          <a:stretch>
            <a:fillRect/>
          </a:stretch>
        </p:blipFill>
        <p:spPr bwMode="auto">
          <a:xfrm>
            <a:off x="357158" y="928670"/>
            <a:ext cx="857246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30729" r="30729"/>
          <a:stretch>
            <a:fillRect/>
          </a:stretch>
        </p:blipFill>
        <p:spPr bwMode="auto">
          <a:xfrm>
            <a:off x="5143504" y="1000108"/>
            <a:ext cx="3392101" cy="550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85720" y="3286124"/>
            <a:ext cx="2928958" cy="64294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22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214290"/>
            <a:ext cx="7429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</a:rPr>
              <a:t>Базы данных собственной генерации: </a:t>
            </a:r>
            <a:r>
              <a:rPr lang="be-BY" sz="2000" b="1" i="1" dirty="0" smtClean="0">
                <a:solidFill>
                  <a:schemeClr val="bg1"/>
                </a:solidFill>
              </a:rPr>
              <a:t>Об ун</a:t>
            </a:r>
            <a:r>
              <a:rPr lang="ru-RU" sz="2000" b="1" i="1" dirty="0" err="1" smtClean="0">
                <a:solidFill>
                  <a:schemeClr val="bg1"/>
                </a:solidFill>
              </a:rPr>
              <a:t>иверситете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2285984" y="4357694"/>
            <a:ext cx="1000132" cy="3571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5085"/>
          <a:stretch>
            <a:fillRect/>
          </a:stretch>
        </p:blipFill>
        <p:spPr bwMode="auto">
          <a:xfrm>
            <a:off x="285720" y="928670"/>
            <a:ext cx="867053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85720" y="3643314"/>
            <a:ext cx="2928958" cy="4286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571744"/>
            <a:ext cx="4500562" cy="281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2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786190"/>
            <a:ext cx="8429684" cy="250033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endParaRPr lang="ru-RU" dirty="0" smtClean="0"/>
          </a:p>
          <a:p>
            <a:pPr algn="just">
              <a:buNone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6700" dirty="0" smtClean="0">
                <a:latin typeface="Times New Roman" pitchFamily="18" charset="0"/>
                <a:cs typeface="Times New Roman" pitchFamily="18" charset="0"/>
              </a:rPr>
              <a:t>Содержит  описания музыкальных произведений, размещенных на электронных оптических дисках, поступивших в фонд библиотеки.</a:t>
            </a:r>
          </a:p>
          <a:p>
            <a:pPr algn="just">
              <a:buNone/>
            </a:pPr>
            <a:r>
              <a:rPr lang="ru-RU" sz="6700" dirty="0" smtClean="0">
                <a:latin typeface="Times New Roman" pitchFamily="18" charset="0"/>
                <a:cs typeface="Times New Roman" pitchFamily="18" charset="0"/>
              </a:rPr>
              <a:t>        При работе с базой данных предоставляется возможность прослушивания mp3-файлов.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1142984"/>
            <a:ext cx="9144000" cy="250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85852" y="714356"/>
            <a:ext cx="664373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БД </a:t>
            </a:r>
            <a:r>
              <a:rPr lang="be-BY" sz="2800" b="1" dirty="0" smtClean="0">
                <a:solidFill>
                  <a:schemeClr val="accent1">
                    <a:lumMod val="75000"/>
                  </a:schemeClr>
                </a:solidFill>
              </a:rPr>
              <a:t>“ФОНОТЕКА”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r="54894" b="68534"/>
          <a:stretch>
            <a:fillRect/>
          </a:stretch>
        </p:blipFill>
        <p:spPr bwMode="auto">
          <a:xfrm>
            <a:off x="1785918" y="1142984"/>
            <a:ext cx="585791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786182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ФОНОТЕКА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9000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364163" y="333375"/>
            <a:ext cx="363696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endParaRPr lang="ru-RU" sz="1900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pic>
        <p:nvPicPr>
          <p:cNvPr id="19462" name="Picture 6" descr="Безимени-1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1390" t="768" r="525" b="52046"/>
          <a:stretch>
            <a:fillRect/>
          </a:stretch>
        </p:blipFill>
        <p:spPr bwMode="auto">
          <a:xfrm>
            <a:off x="357158" y="1358900"/>
            <a:ext cx="2590801" cy="2256784"/>
          </a:xfrm>
          <a:prstGeom prst="rect">
            <a:avLst/>
          </a:prstGeom>
          <a:noFill/>
        </p:spPr>
      </p:pic>
      <p:pic>
        <p:nvPicPr>
          <p:cNvPr id="19463" name="Picture 7" descr="Безимени-1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1421" t="51825" r="1915"/>
          <a:stretch>
            <a:fillRect/>
          </a:stretch>
        </p:blipFill>
        <p:spPr bwMode="auto">
          <a:xfrm>
            <a:off x="3286116" y="3857628"/>
            <a:ext cx="2519362" cy="2274887"/>
          </a:xfrm>
          <a:prstGeom prst="rect">
            <a:avLst/>
          </a:prstGeom>
          <a:noFill/>
        </p:spPr>
      </p:pic>
      <p:pic>
        <p:nvPicPr>
          <p:cNvPr id="10" name="Picture 6" descr="123"/>
          <p:cNvPicPr>
            <a:picLocks noChangeAspect="1" noChangeArrowheads="1"/>
          </p:cNvPicPr>
          <p:nvPr/>
        </p:nvPicPr>
        <p:blipFill>
          <a:blip r:embed="rId4" cstate="print"/>
          <a:srcRect l="3325" t="3804" r="8563" b="51349"/>
          <a:stretch>
            <a:fillRect/>
          </a:stretch>
        </p:blipFill>
        <p:spPr bwMode="auto">
          <a:xfrm>
            <a:off x="6286512" y="1357298"/>
            <a:ext cx="2557290" cy="2286016"/>
          </a:xfrm>
          <a:prstGeom prst="rect">
            <a:avLst/>
          </a:prstGeom>
          <a:noFill/>
        </p:spPr>
      </p:pic>
      <p:pic>
        <p:nvPicPr>
          <p:cNvPr id="11" name="Picture 7" descr="123"/>
          <p:cNvPicPr>
            <a:picLocks noChangeAspect="1" noChangeArrowheads="1"/>
          </p:cNvPicPr>
          <p:nvPr/>
        </p:nvPicPr>
        <p:blipFill>
          <a:blip r:embed="rId5" cstate="print"/>
          <a:srcRect l="4002" t="52455" r="6563" b="1173"/>
          <a:stretch>
            <a:fillRect/>
          </a:stretch>
        </p:blipFill>
        <p:spPr bwMode="auto">
          <a:xfrm>
            <a:off x="3265496" y="1357298"/>
            <a:ext cx="2520950" cy="2293937"/>
          </a:xfrm>
          <a:prstGeom prst="rect">
            <a:avLst/>
          </a:prstGeom>
          <a:noFill/>
        </p:spPr>
      </p:pic>
      <p:pic>
        <p:nvPicPr>
          <p:cNvPr id="12" name="Picture 8" descr="э"/>
          <p:cNvPicPr>
            <a:picLocks noChangeAspect="1" noChangeArrowheads="1"/>
          </p:cNvPicPr>
          <p:nvPr/>
        </p:nvPicPr>
        <p:blipFill>
          <a:blip r:embed="rId6" cstate="print"/>
          <a:srcRect l="2811" r="3305" b="52342"/>
          <a:stretch>
            <a:fillRect/>
          </a:stretch>
        </p:blipFill>
        <p:spPr bwMode="auto">
          <a:xfrm>
            <a:off x="357158" y="3857628"/>
            <a:ext cx="2592387" cy="2359025"/>
          </a:xfrm>
          <a:prstGeom prst="rect">
            <a:avLst/>
          </a:prstGeom>
          <a:noFill/>
        </p:spPr>
      </p:pic>
      <p:pic>
        <p:nvPicPr>
          <p:cNvPr id="14" name="Picture 10" descr="ж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97613" y="3857628"/>
            <a:ext cx="2606969" cy="233362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786182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ФОНОТЕКА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2" cstate="print"/>
          <a:srcRect b="3784"/>
          <a:stretch>
            <a:fillRect/>
          </a:stretch>
        </p:blipFill>
        <p:spPr bwMode="auto">
          <a:xfrm>
            <a:off x="214282" y="1357298"/>
            <a:ext cx="7981980" cy="534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142976" y="3357562"/>
            <a:ext cx="2303462" cy="165735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779838" y="2349500"/>
            <a:ext cx="5256212" cy="2951163"/>
            <a:chOff x="2245" y="1480"/>
            <a:chExt cx="3311" cy="1859"/>
          </a:xfrm>
        </p:grpSpPr>
        <p:pic>
          <p:nvPicPr>
            <p:cNvPr id="1024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l="17722" t="34700" r="11992" b="16570"/>
            <a:stretch>
              <a:fillRect/>
            </a:stretch>
          </p:blipFill>
          <p:spPr bwMode="auto">
            <a:xfrm>
              <a:off x="2290" y="1525"/>
              <a:ext cx="3221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249" name="Rectangle 9"/>
            <p:cNvSpPr>
              <a:spLocks noChangeArrowheads="1"/>
            </p:cNvSpPr>
            <p:nvPr/>
          </p:nvSpPr>
          <p:spPr bwMode="auto">
            <a:xfrm>
              <a:off x="2245" y="1480"/>
              <a:ext cx="3311" cy="1859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357554" y="3929066"/>
            <a:ext cx="431800" cy="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252" name="Picture 12" descr="MMj03545200000[1]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3888" y="5805488"/>
            <a:ext cx="863600" cy="8636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786182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ФОНОТЕКА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285852" y="714356"/>
            <a:ext cx="664373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БД </a:t>
            </a:r>
            <a:r>
              <a:rPr lang="be-BY" sz="2800" b="1" dirty="0" smtClean="0">
                <a:solidFill>
                  <a:schemeClr val="accent1">
                    <a:lumMod val="75000"/>
                  </a:schemeClr>
                </a:solidFill>
              </a:rPr>
              <a:t>“ФОНОТЕКА”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 advTm="21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5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786190"/>
            <a:ext cx="8572560" cy="2357454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Содержит описания электронных документов (справочников, энциклопедий, баз данных) на CD и DVD дисках, поступивших в фонд библиотеки.</a:t>
            </a:r>
          </a:p>
          <a:p>
            <a:pPr algn="just">
              <a:buNone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   При использовании базы данных предоставляется возможность работы с данными ресурсами.</a:t>
            </a:r>
            <a:r>
              <a:rPr lang="ru-RU" dirty="0" smtClean="0"/>
              <a:t>    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1142984"/>
            <a:ext cx="9144000" cy="250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85852" y="714356"/>
            <a:ext cx="6643734" cy="4286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БД </a:t>
            </a:r>
            <a:r>
              <a:rPr lang="be-BY" sz="2800" b="1" dirty="0" smtClean="0">
                <a:solidFill>
                  <a:schemeClr val="accent1">
                    <a:lumMod val="75000"/>
                  </a:schemeClr>
                </a:solidFill>
              </a:rPr>
              <a:t>“МЕДИАТЕКА”</a:t>
            </a:r>
            <a:endParaRPr lang="ru-R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r="54482" b="60297"/>
          <a:stretch>
            <a:fillRect/>
          </a:stretch>
        </p:blipFill>
        <p:spPr bwMode="auto">
          <a:xfrm>
            <a:off x="1643042" y="1142984"/>
            <a:ext cx="557216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643306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МЕДИАТЕКА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1000"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364163" y="333375"/>
            <a:ext cx="363696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endParaRPr lang="ru-RU" sz="1900" dirty="0">
              <a:solidFill>
                <a:schemeClr val="accent2"/>
              </a:solidFill>
              <a:latin typeface="Courier New" pitchFamily="49" charset="0"/>
            </a:endParaRPr>
          </a:p>
        </p:txBody>
      </p:sp>
      <p:pic>
        <p:nvPicPr>
          <p:cNvPr id="19465" name="Picture 9" descr="2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2769" t="52136" r="2278" b="1167"/>
          <a:stretch>
            <a:fillRect/>
          </a:stretch>
        </p:blipFill>
        <p:spPr bwMode="auto">
          <a:xfrm>
            <a:off x="179388" y="4149725"/>
            <a:ext cx="2519362" cy="2222500"/>
          </a:xfrm>
          <a:prstGeom prst="rect">
            <a:avLst/>
          </a:prstGeom>
          <a:noFill/>
        </p:spPr>
      </p:pic>
      <p:pic>
        <p:nvPicPr>
          <p:cNvPr id="19466" name="Picture 10" descr="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1724025"/>
            <a:ext cx="3222625" cy="4441825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/>
          <a:srcRect l="20000" t="5000" r="14999" b="9999"/>
          <a:stretch>
            <a:fillRect/>
          </a:stretch>
        </p:blipFill>
        <p:spPr bwMode="auto">
          <a:xfrm>
            <a:off x="3143240" y="1060556"/>
            <a:ext cx="2357454" cy="308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 cstate="print"/>
          <a:srcRect l="20000" t="5000" r="17500" b="10000"/>
          <a:stretch>
            <a:fillRect/>
          </a:stretch>
        </p:blipFill>
        <p:spPr bwMode="auto">
          <a:xfrm>
            <a:off x="714348" y="1034398"/>
            <a:ext cx="2286016" cy="310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6" cstate="print"/>
          <a:srcRect l="5000" t="10000" r="2499" b="9999"/>
          <a:stretch>
            <a:fillRect/>
          </a:stretch>
        </p:blipFill>
        <p:spPr bwMode="auto">
          <a:xfrm>
            <a:off x="2786050" y="4214818"/>
            <a:ext cx="264320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3643306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МЕДИАТЕКА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0000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 r="6250" b="15833"/>
          <a:stretch>
            <a:fillRect/>
          </a:stretch>
        </p:blipFill>
        <p:spPr bwMode="auto">
          <a:xfrm>
            <a:off x="357158" y="928670"/>
            <a:ext cx="8387249" cy="4846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643306" y="214290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Базы данных собственной генерации: МЕДИАТЕКА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57158" y="4429132"/>
            <a:ext cx="2732090" cy="428628"/>
          </a:xfrm>
          <a:prstGeom prst="rect">
            <a:avLst/>
          </a:prstGeom>
          <a:noFill/>
          <a:ln w="41275">
            <a:solidFill>
              <a:srgbClr val="FF0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 l="18750" t="1666" r="10937" b="10000"/>
          <a:stretch>
            <a:fillRect/>
          </a:stretch>
        </p:blipFill>
        <p:spPr bwMode="auto">
          <a:xfrm>
            <a:off x="2214515" y="1428736"/>
            <a:ext cx="6929485" cy="515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2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MMj03034030000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785794"/>
            <a:ext cx="1285876" cy="88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03350" y="2636838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Comic Sans MS" pitchFamily="66" charset="0"/>
              </a:rPr>
              <a:t>Спасибо за внимание</a:t>
            </a:r>
          </a:p>
        </p:txBody>
      </p:sp>
    </p:spTree>
  </p:cSld>
  <p:clrMapOvr>
    <a:masterClrMapping/>
  </p:clrMapOvr>
  <p:transition advClick="0" advTm="2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2520</TotalTime>
  <Words>975</Words>
  <Application>Microsoft Office PowerPoint</Application>
  <PresentationFormat>Экран (4:3)</PresentationFormat>
  <Paragraphs>81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Цифровой полнотекстовый контент информационных ресурсов университетской библиотеки (на примере библиотеки УО «БГУКИ»)</vt:lpstr>
      <vt:lpstr>Комплексные программы развития</vt:lpstr>
      <vt:lpstr>Библиотека БГУКИ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Поисковые поля базы:</vt:lpstr>
      <vt:lpstr>Слайд 17</vt:lpstr>
      <vt:lpstr>Автоматизированный отчет : «Список найденных документов»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BUK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и использование электронной библиотеки образовательных ресурсов. </dc:title>
  <dc:creator>Федосова АА</dc:creator>
  <cp:lastModifiedBy>Федосова АА</cp:lastModifiedBy>
  <cp:revision>370</cp:revision>
  <dcterms:created xsi:type="dcterms:W3CDTF">2011-04-14T09:28:13Z</dcterms:created>
  <dcterms:modified xsi:type="dcterms:W3CDTF">2012-12-18T11:46:54Z</dcterms:modified>
</cp:coreProperties>
</file>